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0" r:id="rId1"/>
  </p:sldMasterIdLst>
  <p:notesMasterIdLst>
    <p:notesMasterId r:id="rId37"/>
  </p:notesMasterIdLst>
  <p:handoutMasterIdLst>
    <p:handoutMasterId r:id="rId38"/>
  </p:handoutMasterIdLst>
  <p:sldIdLst>
    <p:sldId id="256" r:id="rId2"/>
    <p:sldId id="471" r:id="rId3"/>
    <p:sldId id="431" r:id="rId4"/>
    <p:sldId id="449" r:id="rId5"/>
    <p:sldId id="466" r:id="rId6"/>
    <p:sldId id="465" r:id="rId7"/>
    <p:sldId id="467" r:id="rId8"/>
    <p:sldId id="468" r:id="rId9"/>
    <p:sldId id="469" r:id="rId10"/>
    <p:sldId id="450" r:id="rId11"/>
    <p:sldId id="451" r:id="rId12"/>
    <p:sldId id="458" r:id="rId13"/>
    <p:sldId id="452" r:id="rId14"/>
    <p:sldId id="455" r:id="rId15"/>
    <p:sldId id="459" r:id="rId16"/>
    <p:sldId id="470" r:id="rId17"/>
    <p:sldId id="448" r:id="rId18"/>
    <p:sldId id="432" r:id="rId19"/>
    <p:sldId id="460" r:id="rId20"/>
    <p:sldId id="461" r:id="rId21"/>
    <p:sldId id="433" r:id="rId22"/>
    <p:sldId id="462" r:id="rId23"/>
    <p:sldId id="472" r:id="rId24"/>
    <p:sldId id="463" r:id="rId25"/>
    <p:sldId id="464" r:id="rId26"/>
    <p:sldId id="480" r:id="rId27"/>
    <p:sldId id="457" r:id="rId28"/>
    <p:sldId id="434" r:id="rId29"/>
    <p:sldId id="435" r:id="rId30"/>
    <p:sldId id="436" r:id="rId31"/>
    <p:sldId id="479" r:id="rId32"/>
    <p:sldId id="437" r:id="rId33"/>
    <p:sldId id="453" r:id="rId34"/>
    <p:sldId id="454" r:id="rId35"/>
    <p:sldId id="456" r:id="rId36"/>
  </p:sldIdLst>
  <p:sldSz cx="9144000" cy="6858000" type="screen4x3"/>
  <p:notesSz cx="6794500" cy="99187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4">
          <p15:clr>
            <a:srgbClr val="A4A3A4"/>
          </p15:clr>
        </p15:guide>
        <p15:guide id="2" pos="214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E149F01-1000-924B-88D8-0BF6CC8E5FB5}" v="5" dt="2020-01-06T02:38:06.80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1776" autoAdjust="0"/>
    <p:restoredTop sz="94709" autoAdjust="0"/>
  </p:normalViewPr>
  <p:slideViewPr>
    <p:cSldViewPr>
      <p:cViewPr varScale="1">
        <p:scale>
          <a:sx n="104" d="100"/>
          <a:sy n="104" d="100"/>
        </p:scale>
        <p:origin x="208" y="9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>
        <p:scale>
          <a:sx n="100" d="100"/>
          <a:sy n="100" d="100"/>
        </p:scale>
        <p:origin x="-888" y="642"/>
      </p:cViewPr>
      <p:guideLst>
        <p:guide orient="horz" pos="3124"/>
        <p:guide pos="214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un Suo" userId="41c30799-3a2b-4880-86a3-8488be07954a" providerId="ADAL" clId="{298D06AA-4AB8-DB42-B5A8-3BDE5280583D}"/>
  </pc:docChgLst>
  <pc:docChgLst>
    <pc:chgData name="Kun Suo" userId="41c30799-3a2b-4880-86a3-8488be07954a" providerId="ADAL" clId="{8F943746-838E-0349-8CD1-6EA82266D5F7}"/>
    <pc:docChg chg="undo redo custSel addSld delSld modSld">
      <pc:chgData name="Kun Suo" userId="41c30799-3a2b-4880-86a3-8488be07954a" providerId="ADAL" clId="{8F943746-838E-0349-8CD1-6EA82266D5F7}" dt="2019-11-20T19:33:19.828" v="302" actId="20577"/>
      <pc:docMkLst>
        <pc:docMk/>
      </pc:docMkLst>
      <pc:sldChg chg="addSp delSp modSp add">
        <pc:chgData name="Kun Suo" userId="41c30799-3a2b-4880-86a3-8488be07954a" providerId="ADAL" clId="{8F943746-838E-0349-8CD1-6EA82266D5F7}" dt="2019-11-20T19:33:19.828" v="302" actId="20577"/>
        <pc:sldMkLst>
          <pc:docMk/>
          <pc:sldMk cId="1722781121" sldId="480"/>
        </pc:sldMkLst>
        <pc:spChg chg="mod">
          <ac:chgData name="Kun Suo" userId="41c30799-3a2b-4880-86a3-8488be07954a" providerId="ADAL" clId="{8F943746-838E-0349-8CD1-6EA82266D5F7}" dt="2019-11-20T19:33:19.828" v="302" actId="20577"/>
          <ac:spMkLst>
            <pc:docMk/>
            <pc:sldMk cId="1722781121" sldId="480"/>
            <ac:spMk id="2" creationId="{A6B46598-7B53-424B-87DC-A525272F11D3}"/>
          </ac:spMkLst>
        </pc:spChg>
        <pc:spChg chg="del">
          <ac:chgData name="Kun Suo" userId="41c30799-3a2b-4880-86a3-8488be07954a" providerId="ADAL" clId="{8F943746-838E-0349-8CD1-6EA82266D5F7}" dt="2019-11-20T19:31:32.879" v="268" actId="478"/>
          <ac:spMkLst>
            <pc:docMk/>
            <pc:sldMk cId="1722781121" sldId="480"/>
            <ac:spMk id="6" creationId="{F39F619E-3B08-AC49-AEDF-E8E5BBAAAC73}"/>
          </ac:spMkLst>
        </pc:spChg>
        <pc:spChg chg="add mod">
          <ac:chgData name="Kun Suo" userId="41c30799-3a2b-4880-86a3-8488be07954a" providerId="ADAL" clId="{8F943746-838E-0349-8CD1-6EA82266D5F7}" dt="2019-11-20T19:32:07.986" v="275" actId="1076"/>
          <ac:spMkLst>
            <pc:docMk/>
            <pc:sldMk cId="1722781121" sldId="480"/>
            <ac:spMk id="8" creationId="{18336B8E-4A3D-8E47-8A6D-EFFD72D486D7}"/>
          </ac:spMkLst>
        </pc:spChg>
        <pc:spChg chg="add mod">
          <ac:chgData name="Kun Suo" userId="41c30799-3a2b-4880-86a3-8488be07954a" providerId="ADAL" clId="{8F943746-838E-0349-8CD1-6EA82266D5F7}" dt="2019-11-20T19:32:59.060" v="284" actId="14100"/>
          <ac:spMkLst>
            <pc:docMk/>
            <pc:sldMk cId="1722781121" sldId="480"/>
            <ac:spMk id="10" creationId="{4C8AB2B1-90AF-1F40-B54B-495CDFC7BC00}"/>
          </ac:spMkLst>
        </pc:spChg>
        <pc:picChg chg="add mod">
          <ac:chgData name="Kun Suo" userId="41c30799-3a2b-4880-86a3-8488be07954a" providerId="ADAL" clId="{8F943746-838E-0349-8CD1-6EA82266D5F7}" dt="2019-11-20T19:32:10.080" v="276" actId="1076"/>
          <ac:picMkLst>
            <pc:docMk/>
            <pc:sldMk cId="1722781121" sldId="480"/>
            <ac:picMk id="7" creationId="{B6095C3F-32A1-8941-9494-B2CB8E8FC385}"/>
          </ac:picMkLst>
        </pc:picChg>
        <pc:picChg chg="add mod">
          <ac:chgData name="Kun Suo" userId="41c30799-3a2b-4880-86a3-8488be07954a" providerId="ADAL" clId="{8F943746-838E-0349-8CD1-6EA82266D5F7}" dt="2019-11-20T19:32:49.816" v="281" actId="1076"/>
          <ac:picMkLst>
            <pc:docMk/>
            <pc:sldMk cId="1722781121" sldId="480"/>
            <ac:picMk id="9" creationId="{58247162-5C62-7644-B3EB-8003FA0A555E}"/>
          </ac:picMkLst>
        </pc:picChg>
      </pc:sldChg>
    </pc:docChg>
  </pc:docChgLst>
  <pc:docChgLst>
    <pc:chgData name="Kun Suo" userId="41c30799-3a2b-4880-86a3-8488be07954a" providerId="ADAL" clId="{BE149F01-1000-924B-88D8-0BF6CC8E5FB5}"/>
    <pc:docChg chg="undo custSel modSld">
      <pc:chgData name="Kun Suo" userId="41c30799-3a2b-4880-86a3-8488be07954a" providerId="ADAL" clId="{BE149F01-1000-924B-88D8-0BF6CC8E5FB5}" dt="2020-01-06T02:39:50.716" v="26" actId="20577"/>
      <pc:docMkLst>
        <pc:docMk/>
      </pc:docMkLst>
      <pc:sldChg chg="modSp">
        <pc:chgData name="Kun Suo" userId="41c30799-3a2b-4880-86a3-8488be07954a" providerId="ADAL" clId="{BE149F01-1000-924B-88D8-0BF6CC8E5FB5}" dt="2020-01-06T02:38:16.747" v="23" actId="20577"/>
        <pc:sldMkLst>
          <pc:docMk/>
          <pc:sldMk cId="3651608675" sldId="434"/>
        </pc:sldMkLst>
        <pc:spChg chg="mod">
          <ac:chgData name="Kun Suo" userId="41c30799-3a2b-4880-86a3-8488be07954a" providerId="ADAL" clId="{BE149F01-1000-924B-88D8-0BF6CC8E5FB5}" dt="2020-01-06T02:38:16.747" v="23" actId="20577"/>
          <ac:spMkLst>
            <pc:docMk/>
            <pc:sldMk cId="3651608675" sldId="434"/>
            <ac:spMk id="6" creationId="{00000000-0000-0000-0000-000000000000}"/>
          </ac:spMkLst>
        </pc:spChg>
      </pc:sldChg>
      <pc:sldChg chg="modSp">
        <pc:chgData name="Kun Suo" userId="41c30799-3a2b-4880-86a3-8488be07954a" providerId="ADAL" clId="{BE149F01-1000-924B-88D8-0BF6CC8E5FB5}" dt="2020-01-06T02:39:50.716" v="26" actId="20577"/>
        <pc:sldMkLst>
          <pc:docMk/>
          <pc:sldMk cId="2174670460" sldId="437"/>
        </pc:sldMkLst>
        <pc:spChg chg="mod">
          <ac:chgData name="Kun Suo" userId="41c30799-3a2b-4880-86a3-8488be07954a" providerId="ADAL" clId="{BE149F01-1000-924B-88D8-0BF6CC8E5FB5}" dt="2020-01-06T02:39:50.716" v="26" actId="20577"/>
          <ac:spMkLst>
            <pc:docMk/>
            <pc:sldMk cId="2174670460" sldId="437"/>
            <ac:spMk id="6" creationId="{00000000-0000-0000-0000-000000000000}"/>
          </ac:spMkLst>
        </pc:spChg>
      </pc:sldChg>
      <pc:sldChg chg="modSp">
        <pc:chgData name="Kun Suo" userId="41c30799-3a2b-4880-86a3-8488be07954a" providerId="ADAL" clId="{BE149F01-1000-924B-88D8-0BF6CC8E5FB5}" dt="2020-01-06T02:33:32.975" v="6" actId="27636"/>
        <pc:sldMkLst>
          <pc:docMk/>
          <pc:sldMk cId="1510175008" sldId="450"/>
        </pc:sldMkLst>
        <pc:spChg chg="mod">
          <ac:chgData name="Kun Suo" userId="41c30799-3a2b-4880-86a3-8488be07954a" providerId="ADAL" clId="{BE149F01-1000-924B-88D8-0BF6CC8E5FB5}" dt="2020-01-06T02:33:32.975" v="6" actId="27636"/>
          <ac:spMkLst>
            <pc:docMk/>
            <pc:sldMk cId="1510175008" sldId="450"/>
            <ac:spMk id="8" creationId="{37B9F306-CE8D-6C44-8480-1E1D7DEA0116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4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48645" y="4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/>
          <a:lstStyle>
            <a:lvl1pPr algn="r">
              <a:defRPr sz="1300"/>
            </a:lvl1pPr>
          </a:lstStyle>
          <a:p>
            <a:fld id="{623508D7-CD65-4285-B828-B369E2351DE2}" type="datetimeFigureOut">
              <a:rPr lang="en-US" smtClean="0"/>
              <a:pPr/>
              <a:t>5/14/20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9421048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48645" y="9421048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 anchor="b"/>
          <a:lstStyle>
            <a:lvl1pPr algn="r">
              <a:defRPr sz="1300"/>
            </a:lvl1pPr>
          </a:lstStyle>
          <a:p>
            <a:fld id="{6A854FC7-2F89-40CE-8D5B-3D90DD628EC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77346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4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48645" y="4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/>
          <a:lstStyle>
            <a:lvl1pPr algn="r">
              <a:defRPr sz="1300"/>
            </a:lvl1pPr>
          </a:lstStyle>
          <a:p>
            <a:fld id="{68A3EB84-E0F6-4EF5-A6B6-15B35501A2C4}" type="datetimeFigureOut">
              <a:rPr lang="en-US" smtClean="0"/>
              <a:pPr/>
              <a:t>5/14/20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59350" cy="37195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698" tIns="47348" rIns="94698" bIns="47348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450" y="4711385"/>
            <a:ext cx="5435600" cy="4463415"/>
          </a:xfrm>
          <a:prstGeom prst="rect">
            <a:avLst/>
          </a:prstGeom>
        </p:spPr>
        <p:txBody>
          <a:bodyPr vert="horz" lIns="94698" tIns="47348" rIns="94698" bIns="47348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9421048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48645" y="9421048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 anchor="b"/>
          <a:lstStyle>
            <a:lvl1pPr algn="r">
              <a:defRPr sz="1300"/>
            </a:lvl1pPr>
          </a:lstStyle>
          <a:p>
            <a:fld id="{70A64E9A-006E-4595-84A4-B133CBD6302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32218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59350" cy="37195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A64E9A-006E-4595-84A4-B133CBD63029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1219200" y="3886200"/>
            <a:ext cx="6858000" cy="990600"/>
          </a:xfrm>
        </p:spPr>
        <p:txBody>
          <a:bodyPr anchor="t" anchorCtr="0"/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kumimoji="0" lang="en-US" dirty="0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219200" y="5124450"/>
            <a:ext cx="6858000" cy="53340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>
            <a:lvl1pPr algn="ctr">
              <a:defRPr sz="1400"/>
            </a:lvl1pPr>
          </a:lstStyle>
          <a:p>
            <a:r>
              <a:rPr lang="en-US"/>
              <a:t>Operating Systems</a:t>
            </a:r>
            <a:endParaRPr lang="en-US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1216152" y="6355080"/>
            <a:ext cx="1219200" cy="36576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CS 3502</a:t>
            </a:r>
          </a:p>
        </p:txBody>
      </p:sp>
      <p:sp>
        <p:nvSpPr>
          <p:cNvPr id="21" name="Rectangle 20"/>
          <p:cNvSpPr/>
          <p:nvPr/>
        </p:nvSpPr>
        <p:spPr>
          <a:xfrm>
            <a:off x="904875" y="3648075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3" name="Rectangle 32"/>
          <p:cNvSpPr/>
          <p:nvPr/>
        </p:nvSpPr>
        <p:spPr>
          <a:xfrm>
            <a:off x="914400" y="5048250"/>
            <a:ext cx="7315200" cy="685800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Rectangle 21"/>
          <p:cNvSpPr/>
          <p:nvPr/>
        </p:nvSpPr>
        <p:spPr>
          <a:xfrm>
            <a:off x="904875" y="3648075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2" name="Rectangle 31"/>
          <p:cNvSpPr/>
          <p:nvPr/>
        </p:nvSpPr>
        <p:spPr>
          <a:xfrm>
            <a:off x="914400" y="5048250"/>
            <a:ext cx="228600" cy="68580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Operating Systems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Isosceles Triangle 7"/>
          <p:cNvSpPr>
            <a:spLocks noChangeAspect="1"/>
          </p:cNvSpPr>
          <p:nvPr/>
        </p:nvSpPr>
        <p:spPr>
          <a:xfrm rot="5400000">
            <a:off x="419101" y="6467474"/>
            <a:ext cx="190849" cy="120315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 rot="5400000">
            <a:off x="3629607" y="3201952"/>
            <a:ext cx="585216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>
            <a:lvl1pPr>
              <a:defRPr sz="1400"/>
            </a:lvl1pPr>
          </a:lstStyle>
          <a:p>
            <a:r>
              <a:rPr lang="en-US"/>
              <a:t>Operating Systems</a:t>
            </a:r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1216152" y="6355080"/>
            <a:ext cx="1219200" cy="365760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90600"/>
          </a:xfrm>
        </p:spPr>
        <p:txBody>
          <a:bodyPr>
            <a:normAutofit/>
          </a:bodyPr>
          <a:lstStyle>
            <a:lvl1pPr>
              <a:defRPr sz="4000" b="1" cap="none" spc="0" baseline="0">
                <a:ln w="17780" cmpd="sng">
                  <a:noFill/>
                  <a:prstDash val="solid"/>
                  <a:miter lim="800000"/>
                </a:ln>
                <a:solidFill>
                  <a:schemeClr val="accent2"/>
                </a:solidFill>
                <a:effectLst/>
              </a:defRPr>
            </a:lvl1pPr>
          </a:lstStyle>
          <a:p>
            <a:r>
              <a:rPr kumimoji="0" lang="en-US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410200" y="6356350"/>
            <a:ext cx="3279648" cy="36576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Operating Systems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38400" y="6356350"/>
            <a:ext cx="3505200" cy="365760"/>
          </a:xfrm>
        </p:spPr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CS 3502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>
            <a:lvl1pPr>
              <a:lnSpc>
                <a:spcPct val="125000"/>
              </a:lnSpc>
              <a:buSzPct val="100000"/>
              <a:buFont typeface="Arial" pitchFamily="34" charset="0"/>
              <a:buChar char="•"/>
              <a:defRPr sz="3200" baseline="0"/>
            </a:lvl1pPr>
            <a:lvl2pPr>
              <a:lnSpc>
                <a:spcPct val="125000"/>
              </a:lnSpc>
              <a:buSzPct val="65000"/>
              <a:buFont typeface="Courier New" pitchFamily="49" charset="0"/>
              <a:buChar char="o"/>
              <a:defRPr sz="2400" baseline="0"/>
            </a:lvl2pPr>
            <a:lvl3pPr>
              <a:lnSpc>
                <a:spcPct val="125000"/>
              </a:lnSpc>
              <a:defRPr/>
            </a:lvl3pPr>
            <a:lvl4pPr>
              <a:lnSpc>
                <a:spcPct val="125000"/>
              </a:lnSpc>
              <a:defRPr/>
            </a:lvl4pPr>
            <a:lvl5pPr>
              <a:lnSpc>
                <a:spcPct val="125000"/>
              </a:lnSpc>
              <a:defRPr/>
            </a:lvl5pPr>
          </a:lstStyle>
          <a:p>
            <a:pPr lvl="0" eaLnBrk="1" latinLnBrk="0" hangingPunct="1"/>
            <a:r>
              <a:rPr lang="en-US" dirty="0"/>
              <a:t>Click to edit Master text styles</a:t>
            </a:r>
          </a:p>
          <a:p>
            <a:pPr lvl="1" eaLnBrk="1" latinLnBrk="0" hangingPunct="1"/>
            <a:r>
              <a:rPr lang="en-US" dirty="0"/>
              <a:t>Second level</a:t>
            </a:r>
          </a:p>
          <a:p>
            <a:pPr lvl="2" eaLnBrk="1" latinLnBrk="0" hangingPunct="1"/>
            <a:r>
              <a:rPr lang="en-US" dirty="0"/>
              <a:t>Third level</a:t>
            </a:r>
          </a:p>
          <a:p>
            <a:pPr lvl="3" eaLnBrk="1" latinLnBrk="0" hangingPunct="1"/>
            <a:r>
              <a:rPr lang="en-US" dirty="0"/>
              <a:t>Fourth level</a:t>
            </a:r>
          </a:p>
          <a:p>
            <a:pPr lvl="4" eaLnBrk="1" latinLnBrk="0" hangingPunct="1"/>
            <a:r>
              <a:rPr lang="en-US" dirty="0"/>
              <a:t>Fifth level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Operating Systems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632199" y="1216152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1285875"/>
            <a:ext cx="4040188" cy="685800"/>
          </a:xfrm>
          <a:noFill/>
          <a:ln>
            <a:noFill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8201" y="1295400"/>
            <a:ext cx="4041775" cy="685800"/>
          </a:xfrm>
          <a:noFill/>
          <a:ln>
            <a:noFill/>
          </a:ln>
        </p:spPr>
        <p:txBody>
          <a:bodyPr lIns="91440" anchor="b" anchorCtr="0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Operating Systems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57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648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Operating Systems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419101" y="6467474"/>
            <a:ext cx="190849" cy="120315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Operating Systems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Straight Connector 4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419101" y="6467474"/>
            <a:ext cx="190849" cy="120315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pic>
        <p:nvPicPr>
          <p:cNvPr id="7" name="Picture 3" descr="C:\Documents and Settings\Jia Rao\Desktop\wsu.gif"/>
          <p:cNvPicPr>
            <a:picLocks noChangeAspect="1" noChangeArrowheads="1"/>
          </p:cNvPicPr>
          <p:nvPr userDrawn="1"/>
        </p:nvPicPr>
        <p:blipFill>
          <a:blip r:embed="rId2" cstate="print"/>
          <a:stretch>
            <a:fillRect/>
          </a:stretch>
        </p:blipFill>
        <p:spPr bwMode="auto">
          <a:xfrm>
            <a:off x="7924800" y="5181600"/>
            <a:ext cx="1143000" cy="114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24600" y="304800"/>
            <a:ext cx="2514600" cy="838200"/>
          </a:xfrm>
        </p:spPr>
        <p:txBody>
          <a:bodyPr anchor="b" anchorCtr="0">
            <a:noAutofit/>
          </a:bodyPr>
          <a:lstStyle>
            <a:lvl1pPr algn="l">
              <a:buNone/>
              <a:defRPr sz="20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324600" y="1219201"/>
            <a:ext cx="2514600" cy="4843463"/>
          </a:xfrm>
        </p:spPr>
        <p:txBody>
          <a:bodyPr/>
          <a:lstStyle>
            <a:lvl1pPr marL="0" indent="0">
              <a:lnSpc>
                <a:spcPts val="22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Operating Systems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 rot="5400000">
            <a:off x="3160645" y="3324225"/>
            <a:ext cx="603504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419101" y="6467474"/>
            <a:ext cx="190849" cy="120315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"/>
          </p:nvPr>
        </p:nvSpPr>
        <p:spPr>
          <a:xfrm>
            <a:off x="304800" y="304800"/>
            <a:ext cx="5715000" cy="5715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00856"/>
            <a:ext cx="8229600" cy="674688"/>
          </a:xfrm>
          <a:ln>
            <a:solidFill>
              <a:schemeClr val="accent1"/>
            </a:solidFill>
          </a:ln>
        </p:spPr>
        <p:txBody>
          <a:bodyPr lIns="274320" anchor="ctr"/>
          <a:lstStyle>
            <a:lvl1pPr algn="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57200" y="1905000"/>
            <a:ext cx="8229600" cy="4270248"/>
          </a:xfrm>
          <a:solidFill>
            <a:schemeClr val="tx1">
              <a:shade val="50000"/>
            </a:schemeClr>
          </a:solidFill>
          <a:ln>
            <a:noFill/>
          </a:ln>
          <a:effectLst/>
        </p:spPr>
        <p:txBody>
          <a:bodyPr/>
          <a:lstStyle>
            <a:lvl1pPr marL="0" indent="0">
              <a:spcBef>
                <a:spcPts val="600"/>
              </a:spcBef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219200"/>
            <a:ext cx="8229600" cy="533400"/>
          </a:xfrm>
        </p:spPr>
        <p:txBody>
          <a:bodyPr anchor="ctr" anchorCtr="0"/>
          <a:lstStyle>
            <a:lvl1pPr marL="0" indent="0" algn="l">
              <a:buFontTx/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Operating Systems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419101" y="6467474"/>
            <a:ext cx="190849" cy="120315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457200" y="500856"/>
            <a:ext cx="182880" cy="68580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Operating Systems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prstGeom prst="rect">
            <a:avLst/>
          </a:prstGeom>
        </p:spPr>
        <p:txBody>
          <a:bodyPr vert="horz" anchor="b" anchorCtr="0">
            <a:normAutofit/>
          </a:bodyPr>
          <a:lstStyle/>
          <a:p>
            <a:r>
              <a:rPr kumimoji="0" lang="en-US" dirty="0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219200"/>
            <a:ext cx="8229600" cy="4910328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dirty="0"/>
              <a:t>Click to edit Master text styles</a:t>
            </a:r>
          </a:p>
          <a:p>
            <a:pPr lvl="1" eaLnBrk="1" latinLnBrk="0" hangingPunct="1"/>
            <a:r>
              <a:rPr kumimoji="0" lang="en-US" dirty="0"/>
              <a:t>Second level</a:t>
            </a:r>
          </a:p>
          <a:p>
            <a:pPr lvl="2" eaLnBrk="1" latinLnBrk="0" hangingPunct="1"/>
            <a:r>
              <a:rPr kumimoji="0" lang="en-US" dirty="0"/>
              <a:t>Third level</a:t>
            </a:r>
          </a:p>
          <a:p>
            <a:pPr lvl="3" eaLnBrk="1" latinLnBrk="0" hangingPunct="1"/>
            <a:r>
              <a:rPr kumimoji="0" lang="en-US" dirty="0"/>
              <a:t>Fourth level</a:t>
            </a:r>
          </a:p>
          <a:p>
            <a:pPr lvl="4" eaLnBrk="1" latinLnBrk="0" hangingPunct="1"/>
            <a:r>
              <a:rPr kumimoji="0" lang="en-US" dirty="0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400800" y="6356350"/>
            <a:ext cx="2289048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Operating Systems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2898648" y="6356350"/>
            <a:ext cx="3505200" cy="365760"/>
          </a:xfrm>
          <a:prstGeom prst="rect">
            <a:avLst/>
          </a:prstGeom>
        </p:spPr>
        <p:txBody>
          <a:bodyPr vert="horz"/>
          <a:lstStyle>
            <a:lvl1pPr algn="ct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612648" y="6356350"/>
            <a:ext cx="19812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 algn="ctr"/>
            <a:r>
              <a:rPr lang="en-US" dirty="0"/>
              <a:t>CS 3502</a:t>
            </a:r>
          </a:p>
        </p:txBody>
      </p:sp>
      <p:sp>
        <p:nvSpPr>
          <p:cNvPr id="28" name="Straight Connector 2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9" name="Straight Connector 28"/>
          <p:cNvSpPr>
            <a:spLocks noChangeShapeType="1"/>
          </p:cNvSpPr>
          <p:nvPr/>
        </p:nvSpPr>
        <p:spPr bwMode="auto">
          <a:xfrm>
            <a:off x="457200" y="1143000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Isosceles Triangle 9"/>
          <p:cNvSpPr>
            <a:spLocks noChangeAspect="1"/>
          </p:cNvSpPr>
          <p:nvPr/>
        </p:nvSpPr>
        <p:spPr>
          <a:xfrm rot="5400000">
            <a:off x="419101" y="6467474"/>
            <a:ext cx="190849" cy="120315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4" r:id="rId3"/>
    <p:sldLayoutId id="2147483755" r:id="rId4"/>
    <p:sldLayoutId id="2147483756" r:id="rId5"/>
    <p:sldLayoutId id="2147483757" r:id="rId6"/>
    <p:sldLayoutId id="2147483758" r:id="rId7"/>
    <p:sldLayoutId id="2147483759" r:id="rId8"/>
    <p:sldLayoutId id="2147483760" r:id="rId9"/>
    <p:sldLayoutId id="2147483761" r:id="rId10"/>
    <p:sldLayoutId id="2147483762" r:id="rId11"/>
  </p:sldLayoutIdLst>
  <p:hf hdr="0"/>
  <p:txStyles>
    <p:titleStyle>
      <a:lvl1pPr algn="l" rtl="0" eaLnBrk="1" latinLnBrk="0" hangingPunct="1">
        <a:spcBef>
          <a:spcPct val="0"/>
        </a:spcBef>
        <a:buNone/>
        <a:defRPr kumimoji="0" sz="3200" b="1" i="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6000"/>
        <a:buFont typeface="Wingdings 3"/>
        <a:buChar char="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ts val="500"/>
        </a:spcBef>
        <a:buClr>
          <a:schemeClr val="accent2"/>
        </a:buClr>
        <a:buSzPct val="76000"/>
        <a:buFont typeface="Wingdings 3"/>
        <a:buChar char=""/>
        <a:defRPr kumimoji="0" sz="23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500"/>
        </a:spcBef>
        <a:buClr>
          <a:schemeClr val="bg1">
            <a:shade val="50000"/>
          </a:schemeClr>
        </a:buClr>
        <a:buSzPct val="76000"/>
        <a:buFont typeface="Wingdings 3"/>
        <a:buChar char="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400"/>
        </a:spcBef>
        <a:buClr>
          <a:schemeClr val="accent2">
            <a:shade val="75000"/>
          </a:schemeClr>
        </a:buClr>
        <a:buSzPct val="70000"/>
        <a:buFont typeface="Wingdings"/>
        <a:buChar char="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00"/>
        </a:spcBef>
        <a:buClr>
          <a:schemeClr val="accent2"/>
        </a:buClr>
        <a:buSzPct val="70000"/>
        <a:buFont typeface="Wingdings"/>
        <a:buChar char="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0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0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kevinsuo.github.io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kevinsuo.github.io/teaching.html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hyperlink" Target="http://pages.cs.wisc.edu/~remzi/OSTEP/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mycplus.com/featured-articles/top-10-applications-written-in-c-cplusplus/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earn-c.org/" TargetMode="External"/><Relationship Id="rId7" Type="http://schemas.openxmlformats.org/officeDocument/2006/relationships/hyperlink" Target="https://www.tutorialspoint.com/unix/" TargetMode="External"/><Relationship Id="rId2" Type="http://schemas.openxmlformats.org/officeDocument/2006/relationships/hyperlink" Target="https://www.tutorialspoint.com/cprogrammin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ee.surrey.ac.uk/Teaching/Unix/" TargetMode="External"/><Relationship Id="rId5" Type="http://schemas.openxmlformats.org/officeDocument/2006/relationships/hyperlink" Target="https://ryanstutorials.net/linuxtutorial/" TargetMode="External"/><Relationship Id="rId4" Type="http://schemas.openxmlformats.org/officeDocument/2006/relationships/hyperlink" Target="https://www.cprogramming.com/tutorial/c-tutorial.html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cdn.kernel.org/pub/linux/kernel/v5.x/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ubuntu.com/download/desktop" TargetMode="External"/><Relationship Id="rId4" Type="http://schemas.openxmlformats.org/officeDocument/2006/relationships/hyperlink" Target="https://www.virtualbox.org/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sB_5fqiysi4" TargetMode="External"/><Relationship Id="rId2" Type="http://schemas.openxmlformats.org/officeDocument/2006/relationships/hyperlink" Target="https://oracle-base.com/articles/vm/virtualbox-creating-a-new-vm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ubuntu.com/download/desktop" TargetMode="External"/><Relationship Id="rId5" Type="http://schemas.openxmlformats.org/officeDocument/2006/relationships/hyperlink" Target="https://www.virtualbox.org/" TargetMode="External"/><Relationship Id="rId4" Type="http://schemas.openxmlformats.org/officeDocument/2006/relationships/hyperlink" Target="https://cdn.kernel.org/pub/linux/kernel/v5.x/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tiff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brendangregg.com/linuxperf.html" TargetMode="External"/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hyperlink" Target="http://nmon.sourceforge.net/pmwiki.php" TargetMode="External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tif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elixir.bootlin.com/linux/latest/source" TargetMode="External"/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btnuggets.com/blog/certifications/open-source/why-linux-runs-90-percent-of-the-public-cloud-workload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stechnica.com/gadgets/2019/11/google-outlines-plans-for-mainline-linux-kernel-support-in-android/" TargetMode="External"/><Relationship Id="rId4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://pages.cs.wisc.edu/~remzi/OSTEP/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kevinsuo.github.io/code-lab.html" TargetMode="External"/><Relationship Id="rId2" Type="http://schemas.openxmlformats.org/officeDocument/2006/relationships/hyperlink" Target="https://kevinsuo.github.io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2.eecs.berkeley.edu/Research/Areas/CS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tif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43000"/>
            <a:ext cx="7924800" cy="2590800"/>
          </a:xfrm>
        </p:spPr>
        <p:txBody>
          <a:bodyPr>
            <a:noAutofit/>
          </a:bodyPr>
          <a:lstStyle/>
          <a:p>
            <a:pPr algn="ctr"/>
            <a:r>
              <a:rPr lang="en-US" sz="3600" b="1" dirty="0">
                <a:cs typeface="Calibri" pitchFamily="34" charset="0"/>
              </a:rPr>
              <a:t>CS 3502</a:t>
            </a:r>
            <a:br>
              <a:rPr lang="en-US" sz="3600" b="1" dirty="0">
                <a:cs typeface="Calibri" pitchFamily="34" charset="0"/>
              </a:rPr>
            </a:br>
            <a:r>
              <a:rPr lang="en-US" sz="3600" b="1" dirty="0">
                <a:cs typeface="Calibri" pitchFamily="34" charset="0"/>
              </a:rPr>
              <a:t>Operating Systems</a:t>
            </a:r>
            <a:br>
              <a:rPr lang="en-US" sz="3600" b="1" dirty="0">
                <a:cs typeface="Calibri" pitchFamily="34" charset="0"/>
              </a:rPr>
            </a:br>
            <a:br>
              <a:rPr lang="en-US" sz="3600" b="1" dirty="0">
                <a:solidFill>
                  <a:srgbClr val="C00000"/>
                </a:solidFill>
                <a:cs typeface="Calibri" pitchFamily="34" charset="0"/>
              </a:rPr>
            </a:br>
            <a:r>
              <a:rPr lang="en-US" dirty="0">
                <a:solidFill>
                  <a:srgbClr val="C00000"/>
                </a:solidFill>
                <a:cs typeface="Calibri" pitchFamily="34" charset="0"/>
              </a:rPr>
              <a:t>Introduction</a:t>
            </a:r>
            <a:endParaRPr lang="en-US" b="1" dirty="0">
              <a:solidFill>
                <a:srgbClr val="C00000"/>
              </a:solidFill>
              <a:cs typeface="Calibri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990600" y="3886200"/>
            <a:ext cx="7086600" cy="1981200"/>
          </a:xfrm>
        </p:spPr>
        <p:txBody>
          <a:bodyPr>
            <a:noAutofit/>
          </a:bodyPr>
          <a:lstStyle/>
          <a:p>
            <a:pPr algn="ctr">
              <a:buNone/>
            </a:pPr>
            <a:endParaRPr lang="en-US" sz="2400" b="1" dirty="0">
              <a:latin typeface="Calibri" pitchFamily="34" charset="0"/>
              <a:cs typeface="Calibri" pitchFamily="34" charset="0"/>
            </a:endParaRPr>
          </a:p>
          <a:p>
            <a:pPr algn="ctr">
              <a:buNone/>
            </a:pPr>
            <a:r>
              <a:rPr lang="en-US" sz="2400" b="1" dirty="0">
                <a:latin typeface="Calibri" pitchFamily="34" charset="0"/>
                <a:cs typeface="Calibri" pitchFamily="34" charset="0"/>
              </a:rPr>
              <a:t>Kun Suo</a:t>
            </a:r>
          </a:p>
          <a:p>
            <a:pPr algn="ctr">
              <a:buNone/>
            </a:pPr>
            <a:r>
              <a:rPr lang="en-US" sz="2000" dirty="0"/>
              <a:t>Computer Science, Kennesaw State University</a:t>
            </a:r>
          </a:p>
          <a:p>
            <a:pPr algn="ctr">
              <a:buNone/>
            </a:pPr>
            <a:r>
              <a:rPr lang="en-US" sz="2000" dirty="0">
                <a:hlinkClick r:id="rId3"/>
              </a:rPr>
              <a:t>https://kevinsuo.github.io/</a:t>
            </a:r>
            <a:endParaRPr lang="en-US" sz="20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97F00E-7AD4-9F48-B9AC-514E31575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F56BA7-5B0F-7943-8D6B-FE6D7FC64C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Operating Systems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Course Information</a:t>
            </a:r>
            <a:endParaRPr kumimoji="1" lang="zh-CN" altLang="en-US" dirty="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3502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9198071D-1496-0C4D-B4FF-FB386FA365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2D08ADBB-3C7D-EC40-836E-2BC63925C6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Operating Systems</a:t>
            </a:r>
            <a:endParaRPr lang="en-US" dirty="0"/>
          </a:p>
        </p:txBody>
      </p:sp>
      <p:sp>
        <p:nvSpPr>
          <p:cNvPr id="8" name="内容占位符 5">
            <a:extLst>
              <a:ext uri="{FF2B5EF4-FFF2-40B4-BE49-F238E27FC236}">
                <a16:creationId xmlns:a16="http://schemas.microsoft.com/office/drawing/2014/main" id="{37B9F306-CE8D-6C44-8480-1E1D7DEA0116}"/>
              </a:ext>
            </a:extLst>
          </p:cNvPr>
          <p:cNvSpPr txBox="1">
            <a:spLocks/>
          </p:cNvSpPr>
          <p:nvPr/>
        </p:nvSpPr>
        <p:spPr>
          <a:xfrm>
            <a:off x="609600" y="1371600"/>
            <a:ext cx="8229600" cy="4937760"/>
          </a:xfrm>
          <a:prstGeom prst="rect">
            <a:avLst/>
          </a:prstGeom>
        </p:spPr>
        <p:txBody>
          <a:bodyPr vert="horz">
            <a:normAutofit fontScale="77500" lnSpcReduction="20000"/>
          </a:bodyPr>
          <a:lstStyle>
            <a:lvl1pPr marL="274320" indent="-274320" algn="l" rtl="0" eaLnBrk="1" latinLnBrk="0" hangingPunct="1">
              <a:lnSpc>
                <a:spcPct val="125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kumimoji="0" sz="3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accent2"/>
              </a:buClr>
              <a:buSzPct val="65000"/>
              <a:buFont typeface="Courier New" pitchFamily="49" charset="0"/>
              <a:buChar char="o"/>
              <a:defRPr kumimoji="0" sz="2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lnSpc>
                <a:spcPct val="125000"/>
              </a:lnSpc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lnSpc>
                <a:spcPct val="125000"/>
              </a:lnSpc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/>
              <a:t>Instructor: Dr. Kun Suo</a:t>
            </a:r>
          </a:p>
          <a:p>
            <a:r>
              <a:rPr kumimoji="1" lang="en-US" altLang="zh-CN" dirty="0"/>
              <a:t>Office: J-318</a:t>
            </a:r>
          </a:p>
          <a:p>
            <a:r>
              <a:rPr kumimoji="1" lang="en-US" altLang="zh-CN" dirty="0"/>
              <a:t>Email: </a:t>
            </a:r>
            <a:r>
              <a:rPr kumimoji="1" lang="en-US" altLang="zh-CN" dirty="0" err="1"/>
              <a:t>ksuo@kennesaw.edu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Only reply to e-mails that are sent from KSU student email accounts and title the course number [CS3502]</a:t>
            </a:r>
          </a:p>
          <a:p>
            <a:r>
              <a:rPr kumimoji="1" lang="en-US" altLang="zh-CN" dirty="0"/>
              <a:t>Office Hours:</a:t>
            </a:r>
          </a:p>
          <a:p>
            <a:pPr lvl="1"/>
            <a:r>
              <a:rPr kumimoji="1" lang="en-US" altLang="zh-CN" dirty="0"/>
              <a:t>T/Th, 3pm-4pm</a:t>
            </a:r>
          </a:p>
          <a:p>
            <a:pPr lvl="1"/>
            <a:r>
              <a:rPr kumimoji="1" lang="en-US" altLang="zh-CN" dirty="0"/>
              <a:t>By appointment</a:t>
            </a:r>
          </a:p>
          <a:p>
            <a:r>
              <a:rPr kumimoji="1" lang="en-US" altLang="zh-CN" dirty="0"/>
              <a:t>Course Materials</a:t>
            </a:r>
          </a:p>
          <a:p>
            <a:pPr lvl="1"/>
            <a:r>
              <a:rPr kumimoji="1" lang="en-US" altLang="zh-CN" dirty="0"/>
              <a:t>Homework assignments, lecture slides, and other materials will be posted in the webpage (</a:t>
            </a:r>
            <a:r>
              <a:rPr lang="en-US" dirty="0">
                <a:hlinkClick r:id="rId2"/>
              </a:rPr>
              <a:t>https://kevinsuo.github.io/teaching.html</a:t>
            </a:r>
            <a:r>
              <a:rPr kumimoji="1" lang="en-US" altLang="zh-CN" dirty="0"/>
              <a:t>) and D2L.</a:t>
            </a:r>
          </a:p>
        </p:txBody>
      </p:sp>
    </p:spTree>
    <p:extLst>
      <p:ext uri="{BB962C8B-B14F-4D97-AF65-F5344CB8AC3E}">
        <p14:creationId xmlns:p14="http://schemas.microsoft.com/office/powerpoint/2010/main" val="15101750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Reference Book</a:t>
            </a:r>
            <a:endParaRPr kumimoji="1" lang="zh-CN" altLang="en-US" dirty="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3502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9198071D-1496-0C4D-B4FF-FB386FA365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2D08ADBB-3C7D-EC40-836E-2BC63925C6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Operating Systems</a:t>
            </a:r>
            <a:endParaRPr lang="en-US" dirty="0"/>
          </a:p>
        </p:txBody>
      </p:sp>
      <p:sp>
        <p:nvSpPr>
          <p:cNvPr id="8" name="内容占位符 5">
            <a:extLst>
              <a:ext uri="{FF2B5EF4-FFF2-40B4-BE49-F238E27FC236}">
                <a16:creationId xmlns:a16="http://schemas.microsoft.com/office/drawing/2014/main" id="{37B9F306-CE8D-6C44-8480-1E1D7DEA0116}"/>
              </a:ext>
            </a:extLst>
          </p:cNvPr>
          <p:cNvSpPr txBox="1">
            <a:spLocks/>
          </p:cNvSpPr>
          <p:nvPr/>
        </p:nvSpPr>
        <p:spPr>
          <a:xfrm>
            <a:off x="609600" y="1371600"/>
            <a:ext cx="5791200" cy="4495800"/>
          </a:xfrm>
          <a:prstGeom prst="rect">
            <a:avLst/>
          </a:prstGeom>
        </p:spPr>
        <p:txBody>
          <a:bodyPr vert="horz">
            <a:normAutofit fontScale="85000" lnSpcReduction="10000"/>
          </a:bodyPr>
          <a:lstStyle>
            <a:lvl1pPr marL="274320" indent="-274320" algn="l" rtl="0" eaLnBrk="1" latinLnBrk="0" hangingPunct="1">
              <a:lnSpc>
                <a:spcPct val="125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kumimoji="0" sz="3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accent2"/>
              </a:buClr>
              <a:buSzPct val="65000"/>
              <a:buFont typeface="Courier New" pitchFamily="49" charset="0"/>
              <a:buChar char="o"/>
              <a:defRPr kumimoji="0" sz="2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lnSpc>
                <a:spcPct val="125000"/>
              </a:lnSpc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lnSpc>
                <a:spcPct val="125000"/>
              </a:lnSpc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/>
              <a:t>“Operating Systems: Three Easy Pieces” by </a:t>
            </a:r>
            <a:r>
              <a:rPr kumimoji="1" lang="en-US" altLang="zh-CN" dirty="0" err="1"/>
              <a:t>Remzi</a:t>
            </a:r>
            <a:r>
              <a:rPr kumimoji="1" lang="en-US" altLang="zh-CN" dirty="0"/>
              <a:t> H. </a:t>
            </a:r>
            <a:r>
              <a:rPr kumimoji="1" lang="en-US" altLang="zh-CN" dirty="0" err="1"/>
              <a:t>Arpaci-Dusseau</a:t>
            </a:r>
            <a:r>
              <a:rPr kumimoji="1" lang="en-US" altLang="zh-CN" dirty="0"/>
              <a:t> and Andrea C. </a:t>
            </a:r>
            <a:r>
              <a:rPr kumimoji="1" lang="en-US" altLang="zh-CN" dirty="0" err="1"/>
              <a:t>Arpaci-Dusseau</a:t>
            </a:r>
            <a:r>
              <a:rPr kumimoji="1" lang="en-US" altLang="zh-CN" dirty="0"/>
              <a:t>: </a:t>
            </a:r>
          </a:p>
          <a:p>
            <a:pPr lvl="1"/>
            <a:endParaRPr kumimoji="1" lang="en-US" altLang="zh-CN" dirty="0"/>
          </a:p>
          <a:p>
            <a:pPr lvl="1"/>
            <a:r>
              <a:rPr kumimoji="1" lang="en-US" altLang="zh-CN" dirty="0"/>
              <a:t>Three pieces: virtualization, concurrency and persistence.</a:t>
            </a:r>
          </a:p>
          <a:p>
            <a:pPr lvl="1"/>
            <a:r>
              <a:rPr kumimoji="1" lang="en-US" altLang="zh-CN" dirty="0"/>
              <a:t>Free! (Separate PDFs for different chapters at </a:t>
            </a:r>
            <a:r>
              <a:rPr kumimoji="1" lang="en-US" altLang="zh-CN" dirty="0">
                <a:hlinkClick r:id="rId2"/>
              </a:rPr>
              <a:t>http://pages.cs.wisc.edu/~remzi/OSTEP/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Hard copy option and single-PDF option are available for a fee.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CD44693-6607-464C-AA1E-6384EC1901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4238" y="2115791"/>
            <a:ext cx="2127250" cy="3180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2347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Reference Book</a:t>
            </a:r>
            <a:endParaRPr kumimoji="1" lang="zh-CN" altLang="en-US" dirty="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3502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9198071D-1496-0C4D-B4FF-FB386FA365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2D08ADBB-3C7D-EC40-836E-2BC63925C6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Operating Systems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B9FABA-B9E8-9C45-BBC3-98A62B9DB1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380" y="1205333"/>
            <a:ext cx="8693239" cy="5012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8262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Prerequisites</a:t>
            </a:r>
            <a:endParaRPr kumimoji="1" lang="zh-CN" altLang="en-US" dirty="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3502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9198071D-1496-0C4D-B4FF-FB386FA365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2D08ADBB-3C7D-EC40-836E-2BC63925C6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Operating Systems</a:t>
            </a:r>
            <a:endParaRPr lang="en-US" dirty="0"/>
          </a:p>
        </p:txBody>
      </p:sp>
      <p:sp>
        <p:nvSpPr>
          <p:cNvPr id="8" name="内容占位符 5">
            <a:extLst>
              <a:ext uri="{FF2B5EF4-FFF2-40B4-BE49-F238E27FC236}">
                <a16:creationId xmlns:a16="http://schemas.microsoft.com/office/drawing/2014/main" id="{37B9F306-CE8D-6C44-8480-1E1D7DEA0116}"/>
              </a:ext>
            </a:extLst>
          </p:cNvPr>
          <p:cNvSpPr txBox="1">
            <a:spLocks/>
          </p:cNvSpPr>
          <p:nvPr/>
        </p:nvSpPr>
        <p:spPr>
          <a:xfrm>
            <a:off x="609600" y="1371600"/>
            <a:ext cx="8229600" cy="4495800"/>
          </a:xfrm>
          <a:prstGeom prst="rect">
            <a:avLst/>
          </a:prstGeom>
        </p:spPr>
        <p:txBody>
          <a:bodyPr vert="horz">
            <a:normAutofit fontScale="85000" lnSpcReduction="20000"/>
          </a:bodyPr>
          <a:lstStyle>
            <a:lvl1pPr marL="274320" indent="-274320" algn="l" rtl="0" eaLnBrk="1" latinLnBrk="0" hangingPunct="1">
              <a:lnSpc>
                <a:spcPct val="125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kumimoji="0" sz="3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accent2"/>
              </a:buClr>
              <a:buSzPct val="65000"/>
              <a:buFont typeface="Courier New" pitchFamily="49" charset="0"/>
              <a:buChar char="o"/>
              <a:defRPr kumimoji="0" sz="2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lnSpc>
                <a:spcPct val="125000"/>
              </a:lnSpc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lnSpc>
                <a:spcPct val="125000"/>
              </a:lnSpc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/>
              <a:t>Computer basics that are supposed to covered in </a:t>
            </a:r>
            <a:r>
              <a:rPr kumimoji="1" lang="en-US" altLang="zh-CN" i="1" dirty="0"/>
              <a:t>(CS 3305) Data Structures </a:t>
            </a:r>
            <a:r>
              <a:rPr kumimoji="1" lang="en-US" altLang="zh-CN" dirty="0"/>
              <a:t>and </a:t>
            </a:r>
            <a:r>
              <a:rPr kumimoji="1" lang="en-US" altLang="zh-CN" i="1" dirty="0"/>
              <a:t>(CS 3503) Computer Organization and Architecture</a:t>
            </a:r>
            <a:r>
              <a:rPr kumimoji="1" lang="en-US" altLang="zh-CN" dirty="0"/>
              <a:t> course.</a:t>
            </a:r>
          </a:p>
          <a:p>
            <a:endParaRPr kumimoji="1" lang="en-US" altLang="zh-CN" dirty="0"/>
          </a:p>
          <a:p>
            <a:r>
              <a:rPr kumimoji="1" lang="en-US" altLang="zh-CN" dirty="0">
                <a:solidFill>
                  <a:srgbClr val="FF0000"/>
                </a:solidFill>
              </a:rPr>
              <a:t>C</a:t>
            </a:r>
            <a:r>
              <a:rPr kumimoji="1" lang="en-US" altLang="zh-CN" dirty="0"/>
              <a:t> programming (code reading, kernel development and debugging). (</a:t>
            </a:r>
            <a:r>
              <a:rPr kumimoji="1" lang="en-US" altLang="zh-CN" dirty="0">
                <a:hlinkClick r:id="rId2"/>
              </a:rPr>
              <a:t>Famous projects in C</a:t>
            </a:r>
            <a:r>
              <a:rPr kumimoji="1" lang="en-US" altLang="zh-CN" dirty="0"/>
              <a:t>)</a:t>
            </a:r>
          </a:p>
          <a:p>
            <a:endParaRPr kumimoji="1" lang="en-US" altLang="zh-CN" dirty="0"/>
          </a:p>
          <a:p>
            <a:r>
              <a:rPr kumimoji="1" lang="en-US" altLang="zh-CN" dirty="0">
                <a:solidFill>
                  <a:srgbClr val="FF0000"/>
                </a:solidFill>
              </a:rPr>
              <a:t>Linux</a:t>
            </a:r>
            <a:r>
              <a:rPr kumimoji="1" lang="en-US" altLang="zh-CN" dirty="0"/>
              <a:t> command line environment (compiling, </a:t>
            </a:r>
            <a:r>
              <a:rPr kumimoji="1" lang="en-US" altLang="zh-CN" dirty="0" err="1"/>
              <a:t>Makefile</a:t>
            </a:r>
            <a:r>
              <a:rPr kumimoji="1" lang="en-US" altLang="zh-CN" dirty="0"/>
              <a:t>, debugging, simple shell programming).</a:t>
            </a:r>
          </a:p>
        </p:txBody>
      </p:sp>
    </p:spTree>
    <p:extLst>
      <p:ext uri="{BB962C8B-B14F-4D97-AF65-F5344CB8AC3E}">
        <p14:creationId xmlns:p14="http://schemas.microsoft.com/office/powerpoint/2010/main" val="40315964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C8E7DA-33D8-734E-B40B-235C889C8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C and Linux beginners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D40983-64E4-0F43-AF02-E1E55C9F3B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Operating Systems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F115E4-1295-CB47-B98C-B26C276011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EDF603-A334-4148-A425-860A54E61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CS 3502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0F68C83-0EF5-A042-8448-4C30AF8E2477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 tutorial  </a:t>
            </a:r>
          </a:p>
          <a:p>
            <a:pPr lvl="1"/>
            <a:r>
              <a:rPr lang="en-US" dirty="0">
                <a:hlinkClick r:id="rId2"/>
              </a:rPr>
              <a:t>https://www.tutorialspoint.com/cprogramming/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https://www.learn-c.org</a:t>
            </a:r>
            <a:endParaRPr lang="en-US" dirty="0"/>
          </a:p>
          <a:p>
            <a:pPr lvl="1"/>
            <a:r>
              <a:rPr lang="en-US" dirty="0">
                <a:hlinkClick r:id="rId4"/>
              </a:rPr>
              <a:t>https://www.cprogramming.com/tutorial/c-tutorial.html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Linux tutorial  </a:t>
            </a:r>
          </a:p>
          <a:p>
            <a:pPr lvl="1"/>
            <a:r>
              <a:rPr lang="en-US" dirty="0">
                <a:hlinkClick r:id="rId5"/>
              </a:rPr>
              <a:t>https://ryanstutorials.net/linuxtutorial/</a:t>
            </a:r>
            <a:endParaRPr lang="en-US" dirty="0"/>
          </a:p>
          <a:p>
            <a:pPr lvl="1"/>
            <a:r>
              <a:rPr lang="en-US" dirty="0">
                <a:hlinkClick r:id="rId6"/>
              </a:rPr>
              <a:t>http://www.ee.surrey.ac.uk/Teaching/Unix/</a:t>
            </a:r>
            <a:endParaRPr lang="en-US" dirty="0"/>
          </a:p>
          <a:p>
            <a:pPr lvl="1"/>
            <a:r>
              <a:rPr lang="en-US" dirty="0">
                <a:hlinkClick r:id="rId7"/>
              </a:rPr>
              <a:t>https://www.tutorialspoint.com/unix/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57895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1B6A6A-F76C-BB42-8B77-FCA5B5C4E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Environment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DB3B4E1-2DE1-8A45-8DFC-278F0B5152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Operating Systems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BF6FE9-85D1-A448-A9FE-478FA169B6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E688C6-F0F5-884F-A38A-9FA85E79E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CS 3502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9DF63D9-E965-684F-8AE6-8BF71FF8973A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1415534"/>
          </a:xfrm>
        </p:spPr>
        <p:txBody>
          <a:bodyPr/>
          <a:lstStyle/>
          <a:p>
            <a:r>
              <a:rPr lang="en-US" dirty="0"/>
              <a:t>Recommend project environment</a:t>
            </a:r>
          </a:p>
          <a:p>
            <a:pPr lvl="1"/>
            <a:r>
              <a:rPr lang="en-US" dirty="0"/>
              <a:t>VirtualBox + Ubuntu + Linux 5.0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D398B97-4686-AD45-9940-CED2E8A1CC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7161" y="3004066"/>
            <a:ext cx="5026269" cy="357922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1E1CCF8-D4C2-2641-A171-7677B3A3055D}"/>
              </a:ext>
            </a:extLst>
          </p:cNvPr>
          <p:cNvSpPr txBox="1"/>
          <p:nvPr/>
        </p:nvSpPr>
        <p:spPr>
          <a:xfrm>
            <a:off x="423083" y="2634734"/>
            <a:ext cx="1669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Virtual machine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699C62-FDDE-F34F-8EEF-E61D2EC75229}"/>
              </a:ext>
            </a:extLst>
          </p:cNvPr>
          <p:cNvSpPr txBox="1"/>
          <p:nvPr/>
        </p:nvSpPr>
        <p:spPr>
          <a:xfrm>
            <a:off x="2743200" y="2634734"/>
            <a:ext cx="824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VM OS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AED8197-B026-BC40-A36D-D3758B879B12}"/>
              </a:ext>
            </a:extLst>
          </p:cNvPr>
          <p:cNvSpPr txBox="1"/>
          <p:nvPr/>
        </p:nvSpPr>
        <p:spPr>
          <a:xfrm>
            <a:off x="4117731" y="2634734"/>
            <a:ext cx="1478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VM OS Kernel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DE41E4B-32E2-2F4B-AB51-D6400D781CA0}"/>
              </a:ext>
            </a:extLst>
          </p:cNvPr>
          <p:cNvCxnSpPr>
            <a:stCxn id="8" idx="0"/>
          </p:cNvCxnSpPr>
          <p:nvPr/>
        </p:nvCxnSpPr>
        <p:spPr>
          <a:xfrm flipV="1">
            <a:off x="1257607" y="2362200"/>
            <a:ext cx="418793" cy="272534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6CFA6E4-B2DC-834D-832B-94B29451A9A8}"/>
              </a:ext>
            </a:extLst>
          </p:cNvPr>
          <p:cNvCxnSpPr>
            <a:cxnSpLocks/>
          </p:cNvCxnSpPr>
          <p:nvPr/>
        </p:nvCxnSpPr>
        <p:spPr>
          <a:xfrm flipV="1">
            <a:off x="3148216" y="2362200"/>
            <a:ext cx="0" cy="286486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3F98D37-265D-4A4D-9C5E-4D3E42A6489B}"/>
              </a:ext>
            </a:extLst>
          </p:cNvPr>
          <p:cNvCxnSpPr>
            <a:cxnSpLocks/>
          </p:cNvCxnSpPr>
          <p:nvPr/>
        </p:nvCxnSpPr>
        <p:spPr>
          <a:xfrm flipH="1" flipV="1">
            <a:off x="4483889" y="2362200"/>
            <a:ext cx="337601" cy="272534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0C8A2FB9-B9AE-AD4B-BCC7-005C26FD5B35}"/>
              </a:ext>
            </a:extLst>
          </p:cNvPr>
          <p:cNvSpPr/>
          <p:nvPr/>
        </p:nvSpPr>
        <p:spPr>
          <a:xfrm>
            <a:off x="5722547" y="2463968"/>
            <a:ext cx="300728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https://cdn.kernel.org/pub/linux/kernel/v5.x/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3D02029-FB9D-754A-95B6-96533531F969}"/>
              </a:ext>
            </a:extLst>
          </p:cNvPr>
          <p:cNvSpPr/>
          <p:nvPr/>
        </p:nvSpPr>
        <p:spPr>
          <a:xfrm>
            <a:off x="314811" y="3059668"/>
            <a:ext cx="177731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https://www.virtualbox.org/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2ADC927-924A-8F4E-9DCE-CC50A6D653C0}"/>
              </a:ext>
            </a:extLst>
          </p:cNvPr>
          <p:cNvSpPr/>
          <p:nvPr/>
        </p:nvSpPr>
        <p:spPr>
          <a:xfrm>
            <a:off x="330998" y="4312851"/>
            <a:ext cx="16361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5"/>
              </a:rPr>
              <a:t>https://ubuntu.com/download/desktop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58307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1B6A6A-F76C-BB42-8B77-FCA5B5C4E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Environment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DB3B4E1-2DE1-8A45-8DFC-278F0B5152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Operating Systems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BF6FE9-85D1-A448-A9FE-478FA169B6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E688C6-F0F5-884F-A38A-9FA85E79E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CS 3502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9DF63D9-E965-684F-8AE6-8BF71FF8973A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534400" cy="4953000"/>
          </a:xfrm>
        </p:spPr>
        <p:txBody>
          <a:bodyPr>
            <a:normAutofit fontScale="92500"/>
          </a:bodyPr>
          <a:lstStyle/>
          <a:p>
            <a:r>
              <a:rPr lang="en-US" dirty="0"/>
              <a:t>Recommend project environment</a:t>
            </a:r>
          </a:p>
          <a:p>
            <a:pPr lvl="1"/>
            <a:r>
              <a:rPr lang="en-US" dirty="0"/>
              <a:t>VirtualBox + Ubuntu + Linux 5.0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New to VirtualBox?</a:t>
            </a:r>
          </a:p>
          <a:p>
            <a:pPr lvl="1"/>
            <a:r>
              <a:rPr lang="en-US" dirty="0">
                <a:hlinkClick r:id="rId2"/>
              </a:rPr>
              <a:t>https://oracle-base.com/articles/vm/virtualbox-creating-a-new-vm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https://www.youtube.com/watch?v=sB_5fqiysi4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E1CCF8-D4C2-2641-A171-7677B3A3055D}"/>
              </a:ext>
            </a:extLst>
          </p:cNvPr>
          <p:cNvSpPr txBox="1"/>
          <p:nvPr/>
        </p:nvSpPr>
        <p:spPr>
          <a:xfrm>
            <a:off x="423083" y="2634734"/>
            <a:ext cx="1669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Virtual machine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699C62-FDDE-F34F-8EEF-E61D2EC75229}"/>
              </a:ext>
            </a:extLst>
          </p:cNvPr>
          <p:cNvSpPr txBox="1"/>
          <p:nvPr/>
        </p:nvSpPr>
        <p:spPr>
          <a:xfrm>
            <a:off x="2743200" y="2634734"/>
            <a:ext cx="824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VM OS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AED8197-B026-BC40-A36D-D3758B879B12}"/>
              </a:ext>
            </a:extLst>
          </p:cNvPr>
          <p:cNvSpPr txBox="1"/>
          <p:nvPr/>
        </p:nvSpPr>
        <p:spPr>
          <a:xfrm>
            <a:off x="4117731" y="2634734"/>
            <a:ext cx="1478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VM OS Kernel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DE41E4B-32E2-2F4B-AB51-D6400D781CA0}"/>
              </a:ext>
            </a:extLst>
          </p:cNvPr>
          <p:cNvCxnSpPr>
            <a:stCxn id="8" idx="0"/>
          </p:cNvCxnSpPr>
          <p:nvPr/>
        </p:nvCxnSpPr>
        <p:spPr>
          <a:xfrm flipV="1">
            <a:off x="1257607" y="2362200"/>
            <a:ext cx="418793" cy="272534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6CFA6E4-B2DC-834D-832B-94B29451A9A8}"/>
              </a:ext>
            </a:extLst>
          </p:cNvPr>
          <p:cNvCxnSpPr>
            <a:cxnSpLocks/>
          </p:cNvCxnSpPr>
          <p:nvPr/>
        </p:nvCxnSpPr>
        <p:spPr>
          <a:xfrm flipV="1">
            <a:off x="3148216" y="2362200"/>
            <a:ext cx="0" cy="286486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3F98D37-265D-4A4D-9C5E-4D3E42A6489B}"/>
              </a:ext>
            </a:extLst>
          </p:cNvPr>
          <p:cNvCxnSpPr>
            <a:cxnSpLocks/>
          </p:cNvCxnSpPr>
          <p:nvPr/>
        </p:nvCxnSpPr>
        <p:spPr>
          <a:xfrm flipH="1" flipV="1">
            <a:off x="4483889" y="2362200"/>
            <a:ext cx="337601" cy="272534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0C8A2FB9-B9AE-AD4B-BCC7-005C26FD5B35}"/>
              </a:ext>
            </a:extLst>
          </p:cNvPr>
          <p:cNvSpPr/>
          <p:nvPr/>
        </p:nvSpPr>
        <p:spPr>
          <a:xfrm>
            <a:off x="5722547" y="2463968"/>
            <a:ext cx="300728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https://cdn.kernel.org/pub/linux/kernel/v5.x/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3D02029-FB9D-754A-95B6-96533531F969}"/>
              </a:ext>
            </a:extLst>
          </p:cNvPr>
          <p:cNvSpPr/>
          <p:nvPr/>
        </p:nvSpPr>
        <p:spPr>
          <a:xfrm>
            <a:off x="314811" y="3059668"/>
            <a:ext cx="177731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5"/>
              </a:rPr>
              <a:t>https://www.virtualbox.org/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2ADC927-924A-8F4E-9DCE-CC50A6D653C0}"/>
              </a:ext>
            </a:extLst>
          </p:cNvPr>
          <p:cNvSpPr/>
          <p:nvPr/>
        </p:nvSpPr>
        <p:spPr>
          <a:xfrm>
            <a:off x="2564621" y="3042967"/>
            <a:ext cx="16361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6"/>
              </a:rPr>
              <a:t>https://ubuntu.com/download/desktop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66520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Outline</a:t>
            </a:r>
            <a:endParaRPr kumimoji="1"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3502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>
                <a:solidFill>
                  <a:schemeClr val="bg1">
                    <a:lumMod val="75000"/>
                  </a:schemeClr>
                </a:solidFill>
              </a:rPr>
              <a:t>Introduction &amp; Basics</a:t>
            </a:r>
          </a:p>
          <a:p>
            <a:r>
              <a:rPr kumimoji="1" lang="en-US" altLang="zh-CN" dirty="0"/>
              <a:t>Why study Operating Systems ?</a:t>
            </a:r>
          </a:p>
          <a:p>
            <a:r>
              <a:rPr kumimoji="1" lang="en-US" altLang="zh-CN" dirty="0"/>
              <a:t>What to learn ?</a:t>
            </a:r>
          </a:p>
          <a:p>
            <a:r>
              <a:rPr kumimoji="1" lang="en-US" altLang="zh-CN" dirty="0"/>
              <a:t>Course structure</a:t>
            </a:r>
          </a:p>
          <a:p>
            <a:r>
              <a:rPr kumimoji="1" lang="en-US" altLang="zh-CN" dirty="0"/>
              <a:t>Course policy</a:t>
            </a:r>
          </a:p>
          <a:p>
            <a:r>
              <a:rPr kumimoji="1" lang="en-US" altLang="zh-CN" dirty="0"/>
              <a:t>Course goals</a:t>
            </a:r>
          </a:p>
          <a:p>
            <a:pPr lvl="1"/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A3E357A-8C01-8744-B415-0B5AA1FD8E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Operating Systems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39678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4000" dirty="0"/>
              <a:t>Why Study Operating Systems ?</a:t>
            </a:r>
            <a:endParaRPr kumimoji="1" lang="zh-CN" altLang="en-US" sz="40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3502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1219200"/>
          </a:xfrm>
        </p:spPr>
        <p:txBody>
          <a:bodyPr>
            <a:normAutofit lnSpcReduction="10000"/>
          </a:bodyPr>
          <a:lstStyle/>
          <a:p>
            <a:r>
              <a:rPr kumimoji="1" lang="en-US" altLang="zh-CN" dirty="0"/>
              <a:t>The most complex software</a:t>
            </a:r>
          </a:p>
          <a:p>
            <a:pPr lvl="1"/>
            <a:r>
              <a:rPr kumimoji="1" lang="en-US" altLang="zh-CN" dirty="0"/>
              <a:t>~ 20+ million lines of code in Linux</a:t>
            </a:r>
          </a:p>
          <a:p>
            <a:endParaRPr kumimoji="1" lang="en-US" altLang="zh-CN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A284A09-6655-5940-BAF8-471CD13444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Operating Systems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02D62B9-8D06-8246-BC8F-FDEC880F95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2309235"/>
            <a:ext cx="7162800" cy="45487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02D62B9-8D06-8246-BC8F-FDEC880F95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49" t="4384" r="87558" b="79432"/>
          <a:stretch/>
        </p:blipFill>
        <p:spPr>
          <a:xfrm>
            <a:off x="1219200" y="2514600"/>
            <a:ext cx="1720084" cy="1965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9737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4000" dirty="0"/>
              <a:t>Why Study Operating Systems ?</a:t>
            </a:r>
            <a:endParaRPr kumimoji="1" lang="zh-CN" altLang="en-US" sz="40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3502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1447800"/>
          </a:xfrm>
        </p:spPr>
        <p:txBody>
          <a:bodyPr>
            <a:normAutofit fontScale="92500"/>
          </a:bodyPr>
          <a:lstStyle/>
          <a:p>
            <a:r>
              <a:rPr kumimoji="1" lang="en-US" altLang="zh-CN" dirty="0"/>
              <a:t>The most fundamental software</a:t>
            </a:r>
          </a:p>
          <a:p>
            <a:pPr lvl="1"/>
            <a:r>
              <a:rPr kumimoji="1" lang="en-US" altLang="zh-CN" dirty="0"/>
              <a:t>OSs are almost everywhere, e.g., supercomputer, PC, phone…</a:t>
            </a:r>
          </a:p>
          <a:p>
            <a:endParaRPr kumimoji="1" lang="en-US" altLang="zh-CN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A284A09-6655-5940-BAF8-471CD13444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Operating Systems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8D3613-9C83-2349-B57B-9D4A10A389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664" y="3050123"/>
            <a:ext cx="1157468" cy="11574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903757A-0D8F-7B43-9F52-C6EB14D506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2435" y="4642961"/>
            <a:ext cx="1157468" cy="115746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936A871-3879-5A45-B501-D27EFCBCDC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0" y="3098801"/>
            <a:ext cx="1092200" cy="10922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A5AB7B9-C430-DB4A-AC73-B97E15F674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1556" y="2975210"/>
            <a:ext cx="1422400" cy="1422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48A73A7-594F-F64B-99FD-0B73F80289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2648" y="4938568"/>
            <a:ext cx="787400" cy="7874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DE7FD71-8474-3C4E-A954-0B596D7882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93259" y="4712939"/>
            <a:ext cx="1032076" cy="103207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BB73446-FFB7-8F40-9029-33C3D8DA84A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44900" y="4534367"/>
            <a:ext cx="1422400" cy="14224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28D2F51-F6FF-AA44-A3D6-B0BA4BB444E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18632" y="4758312"/>
            <a:ext cx="1132470" cy="113247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3BEC158-C88A-E642-8ACA-47B9DE08851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54887" y="2968458"/>
            <a:ext cx="1422400" cy="14224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72D80C0-1524-E34C-845C-FBBE12DD940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93259" y="2916652"/>
            <a:ext cx="1422400" cy="142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4676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Outline</a:t>
            </a:r>
            <a:endParaRPr kumimoji="1"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3502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Introduction &amp; Basics</a:t>
            </a:r>
          </a:p>
          <a:p>
            <a:r>
              <a:rPr kumimoji="1" lang="en-US" altLang="zh-CN" dirty="0"/>
              <a:t>Why study Operating Systems ?</a:t>
            </a:r>
          </a:p>
          <a:p>
            <a:r>
              <a:rPr kumimoji="1" lang="en-US" altLang="zh-CN" dirty="0"/>
              <a:t>What to learn ?</a:t>
            </a:r>
          </a:p>
          <a:p>
            <a:r>
              <a:rPr kumimoji="1" lang="en-US" altLang="zh-CN" dirty="0"/>
              <a:t>Course structure</a:t>
            </a:r>
          </a:p>
          <a:p>
            <a:r>
              <a:rPr kumimoji="1" lang="en-US" altLang="zh-CN" dirty="0"/>
              <a:t>Course policy</a:t>
            </a:r>
          </a:p>
          <a:p>
            <a:r>
              <a:rPr kumimoji="1" lang="en-US" altLang="zh-CN" dirty="0"/>
              <a:t>Course goals</a:t>
            </a:r>
          </a:p>
          <a:p>
            <a:pPr lvl="1"/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A3E357A-8C01-8744-B415-0B5AA1FD8E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Operating Systems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31448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4000" dirty="0"/>
              <a:t>Why Study Operating Systems ?</a:t>
            </a:r>
            <a:endParaRPr kumimoji="1" lang="zh-CN" altLang="en-US" sz="40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3502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kumimoji="1" lang="en-US" altLang="zh-CN" dirty="0"/>
              <a:t>The most complex software</a:t>
            </a:r>
          </a:p>
          <a:p>
            <a:pPr lvl="1"/>
            <a:r>
              <a:rPr kumimoji="1" lang="en-US" altLang="zh-CN" dirty="0"/>
              <a:t>~ 20+ million lines of code in Linux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The most fundamental software</a:t>
            </a:r>
          </a:p>
          <a:p>
            <a:pPr lvl="1"/>
            <a:r>
              <a:rPr kumimoji="1" lang="en-US" altLang="zh-CN" dirty="0"/>
              <a:t>OSs are almost everywhere, e.g., supercomputer, PC, phone…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By studying OS, you will</a:t>
            </a:r>
          </a:p>
          <a:p>
            <a:pPr lvl="1"/>
            <a:r>
              <a:rPr kumimoji="1" lang="en-US" altLang="zh-CN" dirty="0"/>
              <a:t>Learn how computers work</a:t>
            </a:r>
          </a:p>
          <a:p>
            <a:pPr lvl="1"/>
            <a:r>
              <a:rPr kumimoji="1" lang="en-US" altLang="zh-CN" dirty="0"/>
              <a:t>Gain a good understanding of OS with hardware and application</a:t>
            </a:r>
          </a:p>
          <a:p>
            <a:pPr lvl="1"/>
            <a:r>
              <a:rPr kumimoji="1" lang="en-US" altLang="zh-CN" dirty="0"/>
              <a:t>Learn about system design</a:t>
            </a:r>
          </a:p>
          <a:p>
            <a:pPr lvl="2"/>
            <a:r>
              <a:rPr kumimoji="1" lang="en-US" altLang="zh-CN" dirty="0"/>
              <a:t>Simplicity, portability, performance, and trade-offs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A284A09-6655-5940-BAF8-471CD13444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Operating Systems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710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What to Learn in OSes?</a:t>
            </a:r>
            <a:endParaRPr kumimoji="1"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3502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zh-CN" dirty="0">
                <a:solidFill>
                  <a:schemeClr val="accent1"/>
                </a:solidFill>
              </a:rPr>
              <a:t>1. </a:t>
            </a:r>
            <a:r>
              <a:rPr kumimoji="1" lang="en-US" altLang="zh-CN" dirty="0"/>
              <a:t>Hardware abstraction</a:t>
            </a:r>
          </a:p>
          <a:p>
            <a:pPr lvl="1"/>
            <a:r>
              <a:rPr kumimoji="1" lang="en-US" altLang="zh-CN" dirty="0"/>
              <a:t>processes, threads, pages, files …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96443AF-7114-E44A-B198-42D7EB98A5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Operating Systems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51D38D7-76B9-594D-8399-F330908D8E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2819400"/>
            <a:ext cx="5428984" cy="311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9743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What to Learn in OSes?</a:t>
            </a:r>
            <a:endParaRPr kumimoji="1"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3502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1447800"/>
          </a:xfrm>
        </p:spPr>
        <p:txBody>
          <a:bodyPr/>
          <a:lstStyle/>
          <a:p>
            <a:pPr marL="0" indent="0">
              <a:buNone/>
            </a:pPr>
            <a:r>
              <a:rPr kumimoji="1" lang="en-US" altLang="zh-CN" dirty="0">
                <a:solidFill>
                  <a:schemeClr val="accent1"/>
                </a:solidFill>
              </a:rPr>
              <a:t>2. </a:t>
            </a:r>
            <a:r>
              <a:rPr kumimoji="1" lang="en-US" altLang="zh-CN" dirty="0"/>
              <a:t>Resource management</a:t>
            </a:r>
          </a:p>
          <a:p>
            <a:pPr lvl="1"/>
            <a:r>
              <a:rPr kumimoji="1" lang="en-US" altLang="zh-CN" dirty="0"/>
              <a:t>process scheduling, memory management, file systems …</a:t>
            </a:r>
          </a:p>
          <a:p>
            <a:endParaRPr kumimoji="1" lang="zh-CN" alt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96443AF-7114-E44A-B198-42D7EB98A5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Operating Systems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44623A8-2663-9C44-878A-2B66E201A3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714" b="4266"/>
          <a:stretch/>
        </p:blipFill>
        <p:spPr>
          <a:xfrm>
            <a:off x="990600" y="2549949"/>
            <a:ext cx="7010400" cy="417216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A6834F1-7E94-C44F-AD39-844D2A9823CF}"/>
              </a:ext>
            </a:extLst>
          </p:cNvPr>
          <p:cNvSpPr/>
          <p:nvPr/>
        </p:nvSpPr>
        <p:spPr>
          <a:xfrm>
            <a:off x="5611804" y="1238243"/>
            <a:ext cx="287643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http://www.brendangregg.com/linuxperf.html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67706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What to Learn in OSes?</a:t>
            </a:r>
            <a:endParaRPr kumimoji="1"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3502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1"/>
          </p:nvPr>
        </p:nvSpPr>
        <p:spPr>
          <a:xfrm>
            <a:off x="140970" y="1219127"/>
            <a:ext cx="2602230" cy="388627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kumimoji="1" lang="en-US" altLang="zh-CN" dirty="0">
                <a:solidFill>
                  <a:schemeClr val="accent1"/>
                </a:solidFill>
              </a:rPr>
              <a:t>2. </a:t>
            </a:r>
            <a:r>
              <a:rPr kumimoji="1" lang="en-US" altLang="zh-CN" dirty="0"/>
              <a:t>Resource management</a:t>
            </a:r>
          </a:p>
          <a:p>
            <a:pPr lvl="1"/>
            <a:r>
              <a:rPr kumimoji="1" lang="en-US" altLang="zh-CN" dirty="0"/>
              <a:t>process scheduling, memory management, file systems …</a:t>
            </a:r>
          </a:p>
          <a:p>
            <a:pPr lvl="1"/>
            <a:endParaRPr kumimoji="1" lang="en-US" altLang="zh-CN" dirty="0"/>
          </a:p>
          <a:p>
            <a:pPr lvl="1"/>
            <a:r>
              <a:rPr kumimoji="1" lang="en-US" altLang="zh-CN" dirty="0"/>
              <a:t>E.g., </a:t>
            </a:r>
            <a:r>
              <a:rPr kumimoji="1" lang="en-US" altLang="zh-CN" dirty="0" err="1"/>
              <a:t>nmon</a:t>
            </a:r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96443AF-7114-E44A-B198-42D7EB98A5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Operating Systems</a:t>
            </a:r>
            <a:endParaRPr lang="en-US" dirty="0"/>
          </a:p>
        </p:txBody>
      </p:sp>
      <p:pic>
        <p:nvPicPr>
          <p:cNvPr id="3" name="Online Media 2" descr="QQ20190818-213715-HD">
            <a:hlinkClick r:id="" action="ppaction://media"/>
            <a:extLst>
              <a:ext uri="{FF2B5EF4-FFF2-40B4-BE49-F238E27FC236}">
                <a16:creationId xmlns:a16="http://schemas.microsoft.com/office/drawing/2014/main" id="{4331576A-CC8B-9944-AEBD-80D54EBA29D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048000" y="1264993"/>
            <a:ext cx="6028590" cy="493903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9958843-4ABD-AA46-ADF8-F24220670390}"/>
              </a:ext>
            </a:extLst>
          </p:cNvPr>
          <p:cNvSpPr/>
          <p:nvPr/>
        </p:nvSpPr>
        <p:spPr>
          <a:xfrm>
            <a:off x="228601" y="5118926"/>
            <a:ext cx="2514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5"/>
              </a:rPr>
              <a:t>http://nmon.sourceforge.net/pmwiki.php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1247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6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What to Learn in OSes?</a:t>
            </a:r>
            <a:endParaRPr kumimoji="1"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3502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1828800"/>
          </a:xfrm>
        </p:spPr>
        <p:txBody>
          <a:bodyPr/>
          <a:lstStyle/>
          <a:p>
            <a:pPr marL="0" indent="0">
              <a:buNone/>
            </a:pPr>
            <a:r>
              <a:rPr kumimoji="1" lang="en-US" altLang="zh-CN" dirty="0">
                <a:solidFill>
                  <a:schemeClr val="accent1"/>
                </a:solidFill>
              </a:rPr>
              <a:t>3. </a:t>
            </a:r>
            <a:r>
              <a:rPr kumimoji="1" lang="en-US" altLang="zh-CN" dirty="0"/>
              <a:t>Coordination</a:t>
            </a:r>
          </a:p>
          <a:p>
            <a:pPr lvl="1"/>
            <a:r>
              <a:rPr kumimoji="1" lang="en-US" altLang="zh-CN" dirty="0"/>
              <a:t>Multiple programs and users</a:t>
            </a:r>
          </a:p>
          <a:p>
            <a:pPr lvl="1"/>
            <a:r>
              <a:rPr kumimoji="1" lang="en-US" altLang="zh-CN" dirty="0"/>
              <a:t>Fairness vs. efficiency 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96443AF-7114-E44A-B198-42D7EB98A5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Operating Systems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EE398A8-412F-1F4B-922B-CDE26FEE91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9187" y="3387627"/>
            <a:ext cx="3319519" cy="250295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13405E3-03AC-0D41-9C3E-1CF4D55812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33" y="3345838"/>
            <a:ext cx="2819400" cy="22442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C2854D3-89F7-BD4A-B968-8A18958503C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057" r="11859"/>
          <a:stretch/>
        </p:blipFill>
        <p:spPr>
          <a:xfrm>
            <a:off x="3015448" y="3688128"/>
            <a:ext cx="2443478" cy="1901952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32A1307-5DC5-7E4E-B136-D610A5D9B811}"/>
              </a:ext>
            </a:extLst>
          </p:cNvPr>
          <p:cNvCxnSpPr>
            <a:cxnSpLocks/>
          </p:cNvCxnSpPr>
          <p:nvPr/>
        </p:nvCxnSpPr>
        <p:spPr>
          <a:xfrm flipV="1">
            <a:off x="3886200" y="2438400"/>
            <a:ext cx="1762987" cy="3048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Left Brace 11">
            <a:extLst>
              <a:ext uri="{FF2B5EF4-FFF2-40B4-BE49-F238E27FC236}">
                <a16:creationId xmlns:a16="http://schemas.microsoft.com/office/drawing/2014/main" id="{7128B27B-4CBB-4E46-9B20-A7C50E2CCF89}"/>
              </a:ext>
            </a:extLst>
          </p:cNvPr>
          <p:cNvSpPr/>
          <p:nvPr/>
        </p:nvSpPr>
        <p:spPr>
          <a:xfrm>
            <a:off x="5829300" y="1447800"/>
            <a:ext cx="266700" cy="1752600"/>
          </a:xfrm>
          <a:prstGeom prst="leftBrace">
            <a:avLst>
              <a:gd name="adj1" fmla="val 50083"/>
              <a:gd name="adj2" fmla="val 50000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38A3A71-6FD1-B44A-BD69-362843203815}"/>
              </a:ext>
            </a:extLst>
          </p:cNvPr>
          <p:cNvSpPr txBox="1"/>
          <p:nvPr/>
        </p:nvSpPr>
        <p:spPr>
          <a:xfrm>
            <a:off x="6078866" y="1463488"/>
            <a:ext cx="306513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Order</a:t>
            </a:r>
          </a:p>
          <a:p>
            <a:r>
              <a:rPr lang="en-US" dirty="0"/>
              <a:t>Period</a:t>
            </a:r>
          </a:p>
          <a:p>
            <a:r>
              <a:rPr lang="en-US" dirty="0"/>
              <a:t>Priority</a:t>
            </a:r>
          </a:p>
          <a:p>
            <a:r>
              <a:rPr lang="en-US" dirty="0"/>
              <a:t>Preemption</a:t>
            </a:r>
          </a:p>
          <a:p>
            <a:r>
              <a:rPr lang="en-US" dirty="0"/>
              <a:t>Fairness on different resources</a:t>
            </a:r>
          </a:p>
          <a:p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338463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What to Learn in OSes?</a:t>
            </a:r>
            <a:endParaRPr kumimoji="1"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3502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5029200"/>
          </a:xfrm>
        </p:spPr>
        <p:txBody>
          <a:bodyPr>
            <a:normAutofit/>
          </a:bodyPr>
          <a:lstStyle/>
          <a:p>
            <a:r>
              <a:rPr kumimoji="1" lang="en-US" altLang="zh-CN" dirty="0"/>
              <a:t>Hardware abstraction</a:t>
            </a:r>
          </a:p>
          <a:p>
            <a:pPr lvl="1"/>
            <a:r>
              <a:rPr kumimoji="1" lang="en-US" altLang="zh-CN" dirty="0"/>
              <a:t>processes, threads, pages, files …</a:t>
            </a:r>
          </a:p>
          <a:p>
            <a:r>
              <a:rPr kumimoji="1" lang="en-US" altLang="zh-CN" dirty="0"/>
              <a:t>Resource management</a:t>
            </a:r>
          </a:p>
          <a:p>
            <a:pPr lvl="1"/>
            <a:r>
              <a:rPr kumimoji="1" lang="en-US" altLang="zh-CN" dirty="0"/>
              <a:t>CPU scheduling, memory management, file systems …</a:t>
            </a:r>
          </a:p>
          <a:p>
            <a:r>
              <a:rPr kumimoji="1" lang="en-US" altLang="zh-CN" dirty="0"/>
              <a:t>Coordination</a:t>
            </a:r>
          </a:p>
          <a:p>
            <a:pPr lvl="1"/>
            <a:r>
              <a:rPr kumimoji="1" lang="en-US" altLang="zh-CN" dirty="0"/>
              <a:t>Multiple programs and users</a:t>
            </a:r>
          </a:p>
          <a:p>
            <a:pPr lvl="1"/>
            <a:r>
              <a:rPr kumimoji="1" lang="en-US" altLang="zh-CN" dirty="0"/>
              <a:t>Fairness and efficiency </a:t>
            </a:r>
          </a:p>
          <a:p>
            <a:r>
              <a:rPr kumimoji="1" lang="en-US" altLang="zh-CN" dirty="0"/>
              <a:t>Case: Linux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96443AF-7114-E44A-B198-42D7EB98A5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Operating Systems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4A0FF89-F4BE-A841-A89B-1F368C12C9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7600" y="4114800"/>
            <a:ext cx="1397000" cy="1397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AFF2EF3-6CC4-6845-B6AC-5CC90F9D4A0C}"/>
              </a:ext>
            </a:extLst>
          </p:cNvPr>
          <p:cNvSpPr/>
          <p:nvPr/>
        </p:nvSpPr>
        <p:spPr>
          <a:xfrm>
            <a:off x="3223319" y="5588000"/>
            <a:ext cx="43737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https://elixir.bootlin.com/linux/latest/source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80600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46598-7B53-424B-87DC-A525272F1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Linux? Cloud and mobile.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1FDD281-4B00-FC4E-B164-D41703C9E1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Operating Systems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60BBA7-8896-484C-881A-1C2D72FB03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8C727A-FC40-674E-9BF5-94E475DC58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CS 3502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095C3F-32A1-8941-9494-B2CB8E8FC3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805" y="2558956"/>
            <a:ext cx="4572000" cy="345716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8336B8E-4A3D-8E47-8A6D-EFFD72D486D7}"/>
              </a:ext>
            </a:extLst>
          </p:cNvPr>
          <p:cNvSpPr/>
          <p:nvPr/>
        </p:nvSpPr>
        <p:spPr>
          <a:xfrm>
            <a:off x="152400" y="1295400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hlinkClick r:id="rId3"/>
              </a:rPr>
              <a:t>https://www.cbtnuggets.com/blog/certifications/open-source/why-linux-runs-90-percent-of-the-public-cloud-workload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8247162-5C62-7644-B3EB-8003FA0A55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6800" y="2308301"/>
            <a:ext cx="3948428" cy="404618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C8AB2B1-90AF-1F40-B54B-495CDFC7BC00}"/>
              </a:ext>
            </a:extLst>
          </p:cNvPr>
          <p:cNvSpPr/>
          <p:nvPr/>
        </p:nvSpPr>
        <p:spPr>
          <a:xfrm>
            <a:off x="4876800" y="1295400"/>
            <a:ext cx="394842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5"/>
              </a:rPr>
              <a:t>https://arstechnica.com/gadgets/2019/11/google-outlines-plans-for-mainline-linux-kernel-support-in-android/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27811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What to Learn ?</a:t>
            </a:r>
            <a:endParaRPr kumimoji="1"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3502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96443AF-7114-E44A-B198-42D7EB98A5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Operating Systems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A56C8E6-828F-A54D-A31C-C7B47E844215}"/>
              </a:ext>
            </a:extLst>
          </p:cNvPr>
          <p:cNvSpPr/>
          <p:nvPr/>
        </p:nvSpPr>
        <p:spPr>
          <a:xfrm>
            <a:off x="2438400" y="5835140"/>
            <a:ext cx="39744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http://pages.cs.wisc.edu/~remzi/OSTEP/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CC9432E-86BB-8543-AF4E-FD994E21D9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207" y="2454275"/>
            <a:ext cx="8221593" cy="194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159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Course Structure</a:t>
            </a:r>
            <a:endParaRPr kumimoji="1"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3502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kumimoji="1" lang="en-US" altLang="zh-CN" dirty="0"/>
              <a:t>Lectures</a:t>
            </a:r>
          </a:p>
          <a:p>
            <a:pPr lvl="1"/>
            <a:r>
              <a:rPr kumimoji="1" lang="en-US" altLang="zh-CN" dirty="0"/>
              <a:t>3502/W01: D2L online</a:t>
            </a:r>
          </a:p>
          <a:p>
            <a:r>
              <a:rPr kumimoji="1" lang="en-US" altLang="zh-CN" dirty="0"/>
              <a:t>Homework</a:t>
            </a:r>
          </a:p>
          <a:p>
            <a:pPr lvl="1"/>
            <a:r>
              <a:rPr kumimoji="1" lang="en-US" altLang="zh-CN" dirty="0"/>
              <a:t>2 written assignments</a:t>
            </a:r>
          </a:p>
          <a:p>
            <a:r>
              <a:rPr kumimoji="1" lang="en-US" altLang="zh-CN" dirty="0"/>
              <a:t>Projects </a:t>
            </a:r>
          </a:p>
          <a:p>
            <a:pPr lvl="1"/>
            <a:r>
              <a:rPr kumimoji="1" lang="en-US" altLang="zh-CN" dirty="0"/>
              <a:t>2 programming assignments (platform Linux 5.0+)</a:t>
            </a:r>
          </a:p>
          <a:p>
            <a:r>
              <a:rPr kumimoji="1" lang="en-US" altLang="zh-CN" dirty="0"/>
              <a:t>Exams (open books, open notes)</a:t>
            </a:r>
          </a:p>
          <a:p>
            <a:pPr lvl="1"/>
            <a:r>
              <a:rPr kumimoji="1" lang="en-US" altLang="zh-CN" dirty="0"/>
              <a:t>Midterm: D2L</a:t>
            </a:r>
          </a:p>
          <a:p>
            <a:pPr lvl="1"/>
            <a:r>
              <a:rPr kumimoji="1" lang="en-US" altLang="zh-CN" dirty="0"/>
              <a:t>Final: D2L</a:t>
            </a:r>
          </a:p>
          <a:p>
            <a:pPr lvl="1"/>
            <a:endParaRPr kumimoji="1" lang="en-US" altLang="zh-CN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5D40935-A227-194A-B12A-8EEAEDA338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Operating Systems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16086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Course Policy</a:t>
            </a:r>
            <a:endParaRPr kumimoji="1"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3502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kumimoji="1" lang="en-US" altLang="zh-CN" dirty="0"/>
              <a:t>Grading scale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2086F9B-D4E2-AC40-8796-CE038F5CA6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Operating Systems</a:t>
            </a:r>
            <a:endParaRPr lang="en-US" dirty="0"/>
          </a:p>
        </p:txBody>
      </p:sp>
      <p:graphicFrame>
        <p:nvGraphicFramePr>
          <p:cNvPr id="9" name="表格 6">
            <a:extLst>
              <a:ext uri="{FF2B5EF4-FFF2-40B4-BE49-F238E27FC236}">
                <a16:creationId xmlns:a16="http://schemas.microsoft.com/office/drawing/2014/main" id="{E92AA06F-B2D0-0D4A-B424-60A66AB3AA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1166675"/>
              </p:ext>
            </p:extLst>
          </p:nvPr>
        </p:nvGraphicFramePr>
        <p:xfrm>
          <a:off x="1524000" y="2514600"/>
          <a:ext cx="6096000" cy="2971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9530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Percentage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Grade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90 - 100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A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80 - 89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B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 70 - 79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C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60 - 69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D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Below 60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F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09415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Self Introduction</a:t>
            </a:r>
            <a:endParaRPr kumimoji="1" lang="zh-CN" altLang="en-US" dirty="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3502</a:t>
            </a:r>
          </a:p>
        </p:txBody>
      </p:sp>
      <p:sp>
        <p:nvSpPr>
          <p:cNvPr id="9" name="内容占位符 5">
            <a:extLst>
              <a:ext uri="{FF2B5EF4-FFF2-40B4-BE49-F238E27FC236}">
                <a16:creationId xmlns:a16="http://schemas.microsoft.com/office/drawing/2014/main" id="{667238CA-03CC-F740-B711-44A6A4F270C7}"/>
              </a:ext>
            </a:extLst>
          </p:cNvPr>
          <p:cNvSpPr txBox="1">
            <a:spLocks/>
          </p:cNvSpPr>
          <p:nvPr/>
        </p:nvSpPr>
        <p:spPr>
          <a:xfrm>
            <a:off x="609600" y="1219200"/>
            <a:ext cx="8229600" cy="5105400"/>
          </a:xfrm>
          <a:prstGeom prst="rect">
            <a:avLst/>
          </a:prstGeom>
        </p:spPr>
        <p:txBody>
          <a:bodyPr vert="horz">
            <a:normAutofit fontScale="77500" lnSpcReduction="20000"/>
          </a:bodyPr>
          <a:lstStyle>
            <a:lvl1pPr marL="274320" indent="-274320" algn="l" rtl="0" eaLnBrk="1" latinLnBrk="0" hangingPunct="1">
              <a:lnSpc>
                <a:spcPct val="125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kumimoji="0" sz="3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accent2"/>
              </a:buClr>
              <a:buSzPct val="65000"/>
              <a:buFont typeface="Courier New" pitchFamily="49" charset="0"/>
              <a:buChar char="o"/>
              <a:defRPr kumimoji="0" sz="2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lnSpc>
                <a:spcPct val="125000"/>
              </a:lnSpc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lnSpc>
                <a:spcPct val="125000"/>
              </a:lnSpc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/>
              <a:t>Kun Suo, Ph.D.</a:t>
            </a:r>
          </a:p>
          <a:p>
            <a:pPr lvl="1"/>
            <a:r>
              <a:rPr kumimoji="1" lang="en-US" altLang="zh-CN" dirty="0"/>
              <a:t>Homepage, </a:t>
            </a:r>
            <a:r>
              <a:rPr lang="en-US" dirty="0">
                <a:hlinkClick r:id="rId2"/>
              </a:rPr>
              <a:t>https://kevinsuo.github.io/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Research interests: </a:t>
            </a:r>
          </a:p>
          <a:p>
            <a:pPr lvl="1"/>
            <a:r>
              <a:rPr kumimoji="1" lang="en-US" altLang="zh-CN" dirty="0"/>
              <a:t>Cloud computing and virtualization;</a:t>
            </a:r>
          </a:p>
          <a:p>
            <a:pPr lvl="1"/>
            <a:r>
              <a:rPr kumimoji="1" lang="en-US" altLang="zh-CN" dirty="0"/>
              <a:t>Operating systems, containers and </a:t>
            </a:r>
            <a:r>
              <a:rPr kumimoji="1" lang="en-US" altLang="zh-CN" dirty="0" err="1"/>
              <a:t>kubernetes</a:t>
            </a:r>
            <a:r>
              <a:rPr kumimoji="1" lang="en-US" altLang="zh-CN" dirty="0"/>
              <a:t>;</a:t>
            </a:r>
          </a:p>
          <a:p>
            <a:pPr lvl="1"/>
            <a:r>
              <a:rPr kumimoji="1" lang="en-US" altLang="zh-CN" dirty="0"/>
              <a:t>Software defined network (SDN) and network function virtualization (NFV)</a:t>
            </a:r>
          </a:p>
          <a:p>
            <a:pPr lvl="1"/>
            <a:r>
              <a:rPr kumimoji="1" lang="en-US" altLang="zh-CN" dirty="0"/>
              <a:t>Big data systems and machine learning systems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Projects you may be interested in: </a:t>
            </a:r>
          </a:p>
          <a:p>
            <a:pPr lvl="1"/>
            <a:r>
              <a:rPr kumimoji="1" lang="en-US" altLang="zh-CN" dirty="0"/>
              <a:t>Several projects in Cloud &amp; Data &amp; Edge</a:t>
            </a:r>
          </a:p>
          <a:p>
            <a:pPr lvl="1"/>
            <a:r>
              <a:rPr lang="en-US" dirty="0">
                <a:hlinkClick r:id="rId3"/>
              </a:rPr>
              <a:t>https://kevinsuo.github.io/code-lab.html</a:t>
            </a:r>
            <a:endParaRPr kumimoji="1" lang="en-US" altLang="zh-CN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9198071D-1496-0C4D-B4FF-FB386FA365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2D08ADBB-3C7D-EC40-836E-2BC63925C6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Operating Systems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3B14D0-EDB3-6F4A-B0AA-E0369697CE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5500" y="4705350"/>
            <a:ext cx="2566307" cy="15621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5D25AD7-2726-D34D-815E-BE0124328CF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8266" t="16820" r="54270" b="55716"/>
          <a:stretch/>
        </p:blipFill>
        <p:spPr>
          <a:xfrm>
            <a:off x="6629400" y="1412875"/>
            <a:ext cx="1327150" cy="1327150"/>
          </a:xfrm>
          <a:prstGeom prst="ellipse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715589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Grading Policy (cont.)</a:t>
            </a:r>
            <a:endParaRPr kumimoji="1"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3502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kumimoji="1" lang="en-US" altLang="zh-CN" dirty="0"/>
              <a:t>Grading percentage</a:t>
            </a:r>
          </a:p>
          <a:p>
            <a:pPr lvl="1"/>
            <a:r>
              <a:rPr kumimoji="1" lang="en-US" altLang="zh-CN" dirty="0"/>
              <a:t>In-class discussion and attendance: 5%</a:t>
            </a:r>
          </a:p>
          <a:p>
            <a:pPr lvl="1"/>
            <a:r>
              <a:rPr kumimoji="1" lang="en-US" altLang="zh-CN" dirty="0"/>
              <a:t>Homework assignments (x2): 10%</a:t>
            </a:r>
          </a:p>
          <a:p>
            <a:pPr lvl="1"/>
            <a:r>
              <a:rPr kumimoji="1" lang="en-US" altLang="zh-CN" dirty="0"/>
              <a:t>Projects (x2): 35%</a:t>
            </a:r>
          </a:p>
          <a:p>
            <a:pPr lvl="1"/>
            <a:r>
              <a:rPr kumimoji="1" lang="en-US" altLang="zh-CN" dirty="0"/>
              <a:t>Midterm: 20%</a:t>
            </a:r>
          </a:p>
          <a:p>
            <a:pPr lvl="1"/>
            <a:r>
              <a:rPr kumimoji="1" lang="en-US" altLang="zh-CN" dirty="0"/>
              <a:t>Final exam: 30%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74C6486-81D2-E848-8888-1471D1466F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Operating Systems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4B4A25-F481-3A40-8658-1E65141FEF92}"/>
              </a:ext>
            </a:extLst>
          </p:cNvPr>
          <p:cNvSpPr txBox="1"/>
          <p:nvPr/>
        </p:nvSpPr>
        <p:spPr>
          <a:xfrm>
            <a:off x="978580" y="5611091"/>
            <a:ext cx="7186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Late submission policy: late submission will </a:t>
            </a:r>
            <a:r>
              <a:rPr lang="en-US" b="1" dirty="0">
                <a:solidFill>
                  <a:schemeClr val="accent2"/>
                </a:solidFill>
              </a:rPr>
              <a:t>not be accepted </a:t>
            </a:r>
            <a:r>
              <a:rPr lang="en-US" dirty="0"/>
              <a:t>and </a:t>
            </a:r>
            <a:r>
              <a:rPr lang="en-US" b="1" dirty="0">
                <a:solidFill>
                  <a:schemeClr val="accent2"/>
                </a:solidFill>
              </a:rPr>
              <a:t>no credits</a:t>
            </a:r>
          </a:p>
        </p:txBody>
      </p:sp>
    </p:spTree>
    <p:extLst>
      <p:ext uri="{BB962C8B-B14F-4D97-AF65-F5344CB8AC3E}">
        <p14:creationId xmlns:p14="http://schemas.microsoft.com/office/powerpoint/2010/main" val="17402388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AD40F-3599-E344-92DA-443BDEAB9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Academic Integrity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2F82152-BC11-F74C-B0CE-CC53AD27ED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Operating Systems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23AE39-8C2C-DA49-8FA7-40B97B94A6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0FDB77-82D6-8344-8361-FEB081CBB5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3502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BA5FB47-74D8-CD40-B22E-BFE136990E05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Academic dishonesty</a:t>
            </a:r>
          </a:p>
          <a:p>
            <a:pPr lvl="1"/>
            <a:r>
              <a:rPr lang="en-US" dirty="0"/>
              <a:t>Cheating</a:t>
            </a:r>
          </a:p>
          <a:p>
            <a:pPr lvl="1"/>
            <a:r>
              <a:rPr lang="en-US" dirty="0"/>
              <a:t>Plagiarism</a:t>
            </a:r>
          </a:p>
          <a:p>
            <a:pPr lvl="1"/>
            <a:r>
              <a:rPr lang="en-US" dirty="0"/>
              <a:t>Collusion</a:t>
            </a:r>
          </a:p>
          <a:p>
            <a:pPr lvl="1"/>
            <a:r>
              <a:rPr lang="en-US" dirty="0"/>
              <a:t>The submission for credit of any work or materials that are attributable in whole or in part to another person</a:t>
            </a:r>
          </a:p>
          <a:p>
            <a:pPr lvl="1"/>
            <a:r>
              <a:rPr lang="en-US" dirty="0"/>
              <a:t>Taking an examination for another person</a:t>
            </a:r>
          </a:p>
          <a:p>
            <a:pPr lvl="1"/>
            <a:r>
              <a:rPr lang="en-US" dirty="0"/>
              <a:t>Any act designed to give unfair advantage to a student or the attempt to commit</a:t>
            </a:r>
          </a:p>
        </p:txBody>
      </p:sp>
    </p:spTree>
    <p:extLst>
      <p:ext uri="{BB962C8B-B14F-4D97-AF65-F5344CB8AC3E}">
        <p14:creationId xmlns:p14="http://schemas.microsoft.com/office/powerpoint/2010/main" val="16379371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Where to go for help ?</a:t>
            </a:r>
            <a:endParaRPr kumimoji="1"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3502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kumimoji="1" lang="en-US" altLang="zh-CN" dirty="0"/>
              <a:t>Ask questions in class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Ask questions outside class</a:t>
            </a:r>
          </a:p>
          <a:p>
            <a:pPr lvl="1"/>
            <a:r>
              <a:rPr kumimoji="1" lang="en-US" altLang="zh-CN" dirty="0"/>
              <a:t>Classmates and friends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Attend office hours</a:t>
            </a:r>
          </a:p>
          <a:p>
            <a:pPr lvl="1"/>
            <a:r>
              <a:rPr kumimoji="1" lang="en-US" altLang="zh-CN" dirty="0"/>
              <a:t>Dr. Kun Suo: Tuesday/Thursday 3:00PM – 4:00PM, J-318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Search on the web</a:t>
            </a:r>
          </a:p>
          <a:p>
            <a:pPr lvl="1"/>
            <a:r>
              <a:rPr kumimoji="1" lang="en-US" altLang="zh-CN" dirty="0"/>
              <a:t>Stand on the shoulder of giants</a:t>
            </a:r>
            <a:endParaRPr kumimoji="1" lang="zh-CN" alt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348BDD8-6D4D-0E47-A603-D7B19C44BB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Operating Systems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46704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49BC89-6299-9C49-905D-D01277E03A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Fundamental Goals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71EF49-7C78-CD4F-9AD3-8DDFCA03EF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Operating Systems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CC69E0-18AB-3F4F-A3D3-AB7492BA56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CB6F22-E274-434B-92E7-154349632A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CS 3502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0FCBFD4-18A8-D44A-BCFE-72192A563FBF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Learning the concepts in OSes</a:t>
            </a:r>
          </a:p>
          <a:p>
            <a:pPr lvl="1"/>
            <a:r>
              <a:rPr lang="en-US" dirty="0"/>
              <a:t>Attend class on time</a:t>
            </a:r>
          </a:p>
          <a:p>
            <a:pPr lvl="1"/>
            <a:r>
              <a:rPr lang="en-US" dirty="0"/>
              <a:t>Ask questions if you have</a:t>
            </a:r>
          </a:p>
          <a:p>
            <a:pPr lvl="1"/>
            <a:r>
              <a:rPr lang="en-US" dirty="0"/>
              <a:t>Review the slides and learn from the internet</a:t>
            </a:r>
          </a:p>
          <a:p>
            <a:pPr lvl="1"/>
            <a:r>
              <a:rPr lang="en-US" dirty="0"/>
              <a:t>Working homework by your own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58356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49BC89-6299-9C49-905D-D01277E03A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Fundamental Goals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71EF49-7C78-CD4F-9AD3-8DDFCA03EF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Operating Systems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CC69E0-18AB-3F4F-A3D3-AB7492BA56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CB6F22-E274-434B-92E7-154349632A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CS 3502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0FCBFD4-18A8-D44A-BCFE-72192A563FBF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</a:rPr>
              <a:t>2.  </a:t>
            </a:r>
            <a:r>
              <a:rPr lang="en-US" dirty="0"/>
              <a:t>Learning how to program with OS</a:t>
            </a:r>
          </a:p>
          <a:p>
            <a:pPr lvl="1"/>
            <a:r>
              <a:rPr lang="en-US" dirty="0"/>
              <a:t>Be able to design and implement well-structured system software, e.g., system calls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Learn how to use OS abstractions, e.g., process, thread, pages, files, …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Master how to use resources in OS, e.g., CPU, memory, disk, …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Learn how to debug and solve problems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8554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Conclusion</a:t>
            </a:r>
            <a:endParaRPr kumimoji="1"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3502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5137150"/>
          </a:xfrm>
        </p:spPr>
        <p:txBody>
          <a:bodyPr>
            <a:normAutofit fontScale="77500" lnSpcReduction="20000"/>
          </a:bodyPr>
          <a:lstStyle/>
          <a:p>
            <a:r>
              <a:rPr kumimoji="1" lang="en-US" altLang="zh-CN" dirty="0"/>
              <a:t>Why study Operating Systems ?</a:t>
            </a:r>
          </a:p>
          <a:p>
            <a:pPr lvl="1"/>
            <a:r>
              <a:rPr kumimoji="1" lang="en-US" altLang="zh-CN" dirty="0"/>
              <a:t>The most complex software</a:t>
            </a:r>
          </a:p>
          <a:p>
            <a:pPr lvl="1"/>
            <a:r>
              <a:rPr kumimoji="1" lang="en-US" altLang="zh-CN" dirty="0"/>
              <a:t>The most fundamental software</a:t>
            </a:r>
          </a:p>
          <a:p>
            <a:r>
              <a:rPr kumimoji="1" lang="en-US" altLang="zh-CN" dirty="0"/>
              <a:t>What to learn ?</a:t>
            </a:r>
          </a:p>
          <a:p>
            <a:pPr lvl="1"/>
            <a:r>
              <a:rPr kumimoji="1" lang="en-US" altLang="zh-CN" dirty="0"/>
              <a:t>Hardware abstraction</a:t>
            </a:r>
          </a:p>
          <a:p>
            <a:pPr lvl="1"/>
            <a:r>
              <a:rPr kumimoji="1" lang="en-US" altLang="zh-CN" dirty="0"/>
              <a:t>Resource management</a:t>
            </a:r>
          </a:p>
          <a:p>
            <a:pPr lvl="1"/>
            <a:r>
              <a:rPr kumimoji="1" lang="en-US" altLang="zh-CN" dirty="0"/>
              <a:t>Coordination</a:t>
            </a:r>
          </a:p>
          <a:p>
            <a:r>
              <a:rPr kumimoji="1" lang="en-US" altLang="zh-CN" dirty="0"/>
              <a:t>Course structure</a:t>
            </a:r>
          </a:p>
          <a:p>
            <a:r>
              <a:rPr kumimoji="1" lang="en-US" altLang="zh-CN" dirty="0"/>
              <a:t>Course policy</a:t>
            </a:r>
          </a:p>
          <a:p>
            <a:r>
              <a:rPr kumimoji="1" lang="en-US" altLang="zh-CN" dirty="0"/>
              <a:t>Course goals</a:t>
            </a:r>
          </a:p>
          <a:p>
            <a:pPr lvl="1"/>
            <a:r>
              <a:rPr kumimoji="1" lang="en-US" altLang="zh-CN" dirty="0"/>
              <a:t>Learning the concepts</a:t>
            </a:r>
          </a:p>
          <a:p>
            <a:pPr lvl="1"/>
            <a:r>
              <a:rPr kumimoji="1" lang="en-US" altLang="zh-CN" dirty="0"/>
              <a:t>Learning how to program with OS</a:t>
            </a:r>
          </a:p>
          <a:p>
            <a:pPr lvl="1"/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A3E357A-8C01-8744-B415-0B5AA1FD8E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Operating Systems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42223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Now it’s your turn</a:t>
            </a:r>
            <a:endParaRPr kumimoji="1" lang="zh-CN" altLang="en-US" dirty="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3502</a:t>
            </a:r>
          </a:p>
        </p:txBody>
      </p:sp>
      <p:sp>
        <p:nvSpPr>
          <p:cNvPr id="9" name="内容占位符 5">
            <a:extLst>
              <a:ext uri="{FF2B5EF4-FFF2-40B4-BE49-F238E27FC236}">
                <a16:creationId xmlns:a16="http://schemas.microsoft.com/office/drawing/2014/main" id="{667238CA-03CC-F740-B711-44A6A4F270C7}"/>
              </a:ext>
            </a:extLst>
          </p:cNvPr>
          <p:cNvSpPr txBox="1">
            <a:spLocks/>
          </p:cNvSpPr>
          <p:nvPr/>
        </p:nvSpPr>
        <p:spPr>
          <a:xfrm>
            <a:off x="609600" y="1371599"/>
            <a:ext cx="8229600" cy="2133601"/>
          </a:xfrm>
          <a:prstGeom prst="rect">
            <a:avLst/>
          </a:prstGeom>
        </p:spPr>
        <p:txBody>
          <a:bodyPr vert="horz">
            <a:normAutofit fontScale="85000" lnSpcReduction="20000"/>
          </a:bodyPr>
          <a:lstStyle>
            <a:lvl1pPr marL="274320" indent="-274320" algn="l" rtl="0" eaLnBrk="1" latinLnBrk="0" hangingPunct="1">
              <a:lnSpc>
                <a:spcPct val="125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kumimoji="0" sz="3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accent2"/>
              </a:buClr>
              <a:buSzPct val="65000"/>
              <a:buFont typeface="Courier New" pitchFamily="49" charset="0"/>
              <a:buChar char="o"/>
              <a:defRPr kumimoji="0" sz="2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lnSpc>
                <a:spcPct val="125000"/>
              </a:lnSpc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lnSpc>
                <a:spcPct val="125000"/>
              </a:lnSpc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/>
              <a:t>Name, program/year, where from </a:t>
            </a:r>
          </a:p>
          <a:p>
            <a:r>
              <a:rPr kumimoji="1" lang="en-US" altLang="zh-CN" dirty="0"/>
              <a:t>Your interests in Computer Science </a:t>
            </a:r>
          </a:p>
          <a:p>
            <a:r>
              <a:rPr kumimoji="1" lang="en-US" altLang="zh-CN" dirty="0"/>
              <a:t>What is the first OS your ever used? Current OS using? How many OSes you ever used </a:t>
            </a:r>
            <a:r>
              <a:rPr kumimoji="1" lang="en-US" altLang="zh-CN"/>
              <a:t>(name them)? </a:t>
            </a:r>
            <a:endParaRPr kumimoji="1" lang="en-US" altLang="zh-CN" dirty="0"/>
          </a:p>
          <a:p>
            <a:endParaRPr kumimoji="1" lang="en-US" altLang="zh-CN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9198071D-1496-0C4D-B4FF-FB386FA365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2D08ADBB-3C7D-EC40-836E-2BC63925C6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Operating Systems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7BB6491-70E7-8746-A74F-B08FF07B4C2B}"/>
              </a:ext>
            </a:extLst>
          </p:cNvPr>
          <p:cNvSpPr/>
          <p:nvPr/>
        </p:nvSpPr>
        <p:spPr>
          <a:xfrm>
            <a:off x="591312" y="4267200"/>
            <a:ext cx="787298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If you are in the online course, introduce yourself in D2L, Discussions </a:t>
            </a:r>
            <a:r>
              <a:rPr lang="en-US" sz="2400" dirty="0">
                <a:sym typeface="Wingdings" pitchFamily="2" charset="2"/>
              </a:rPr>
              <a:t> </a:t>
            </a:r>
            <a:r>
              <a:rPr lang="en-US" sz="2400" dirty="0"/>
              <a:t>Self-Introduction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663F41F-4DDA-0848-8040-B3241EA84BF2}"/>
              </a:ext>
            </a:extLst>
          </p:cNvPr>
          <p:cNvSpPr/>
          <p:nvPr/>
        </p:nvSpPr>
        <p:spPr>
          <a:xfrm>
            <a:off x="6010835" y="1809997"/>
            <a:ext cx="2819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https://www2.eecs.berkeley.edu/Research/Areas/CS/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42819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Now it’s your turn</a:t>
            </a:r>
            <a:endParaRPr kumimoji="1" lang="zh-CN" altLang="en-US" dirty="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3502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9198071D-1496-0C4D-B4FF-FB386FA365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2D08ADBB-3C7D-EC40-836E-2BC63925C6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Operating Systems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3E5850-9B02-CC45-93D2-F13B8D9854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339" b="27144"/>
          <a:stretch/>
        </p:blipFill>
        <p:spPr>
          <a:xfrm>
            <a:off x="230552" y="1447800"/>
            <a:ext cx="8682895" cy="170593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D69D0AE-7AEA-C046-AF25-FD34D4D982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3822700"/>
            <a:ext cx="2540000" cy="1587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80DEE8C-1204-A941-BD1E-77CE88B1A7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4787" y="3429000"/>
            <a:ext cx="3857625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0147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Now it’s your turn</a:t>
            </a:r>
            <a:endParaRPr kumimoji="1" lang="zh-CN" altLang="en-US" dirty="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3502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9198071D-1496-0C4D-B4FF-FB386FA365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2D08ADBB-3C7D-EC40-836E-2BC63925C6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Operating Systems</a:t>
            </a: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C72656F-6C47-4340-9538-B64AF3F31A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1" y="1676400"/>
            <a:ext cx="7315198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8490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Now it’s your turn</a:t>
            </a:r>
            <a:endParaRPr kumimoji="1" lang="zh-CN" altLang="en-US" dirty="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3502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9198071D-1496-0C4D-B4FF-FB386FA365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2D08ADBB-3C7D-EC40-836E-2BC63925C6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Operating Systems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6580295-D537-C74E-9F77-5C6908ADD1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396191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8765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Now it’s your turn</a:t>
            </a:r>
            <a:endParaRPr kumimoji="1" lang="zh-CN" altLang="en-US" dirty="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3502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9198071D-1496-0C4D-B4FF-FB386FA365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2D08ADBB-3C7D-EC40-836E-2BC63925C6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Operating Systems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C8B58C-CDF5-9E49-870C-7AEF27E91A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419" y="1295400"/>
            <a:ext cx="812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6780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Now it’s your turn</a:t>
            </a:r>
            <a:endParaRPr kumimoji="1" lang="zh-CN" altLang="en-US" dirty="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3502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9198071D-1496-0C4D-B4FF-FB386FA365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2D08ADBB-3C7D-EC40-836E-2BC63925C6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Operating Systems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7EA056C-4F59-F046-B7BA-CFC899AFE4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00" y="1371600"/>
            <a:ext cx="812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08108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gi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Urban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255000"/>
              </a:schemeClr>
            </a:gs>
            <a:gs pos="55000">
              <a:schemeClr val="phClr">
                <a:tint val="12000"/>
                <a:satMod val="255000"/>
              </a:schemeClr>
            </a:gs>
            <a:gs pos="100000">
              <a:schemeClr val="phClr"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gradFill rotWithShape="1">
          <a:gsLst>
            <a:gs pos="0">
              <a:schemeClr val="phClr">
                <a:tint val="43000"/>
                <a:satMod val="165000"/>
              </a:schemeClr>
            </a:gs>
            <a:gs pos="55000">
              <a:schemeClr val="phClr">
                <a:tint val="83000"/>
                <a:satMod val="155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-40000" t="-90000" r="140000" b="19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15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flat" dir="t">
              <a:rot lat="0" lon="0" rev="20040000"/>
            </a:lightRig>
          </a:scene3d>
          <a:sp3d contourW="12700" prstMaterial="dkEdge">
            <a:bevelT w="25400" h="38100" prst="convex"/>
            <a:contourClr>
              <a:schemeClr val="phClr">
                <a:satMod val="115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38256</TotalTime>
  <Words>1555</Words>
  <Application>Microsoft Macintosh PowerPoint</Application>
  <PresentationFormat>On-screen Show (4:3)</PresentationFormat>
  <Paragraphs>344</Paragraphs>
  <Slides>35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1" baseType="lpstr">
      <vt:lpstr>Arial</vt:lpstr>
      <vt:lpstr>Calibri</vt:lpstr>
      <vt:lpstr>Courier New</vt:lpstr>
      <vt:lpstr>Wingdings</vt:lpstr>
      <vt:lpstr>Wingdings 3</vt:lpstr>
      <vt:lpstr>Origin</vt:lpstr>
      <vt:lpstr>CS 3502 Operating Systems  Introduction</vt:lpstr>
      <vt:lpstr>Outline</vt:lpstr>
      <vt:lpstr>Self Introduction</vt:lpstr>
      <vt:lpstr>Now it’s your turn</vt:lpstr>
      <vt:lpstr>Now it’s your turn</vt:lpstr>
      <vt:lpstr>Now it’s your turn</vt:lpstr>
      <vt:lpstr>Now it’s your turn</vt:lpstr>
      <vt:lpstr>Now it’s your turn</vt:lpstr>
      <vt:lpstr>Now it’s your turn</vt:lpstr>
      <vt:lpstr>Course Information</vt:lpstr>
      <vt:lpstr>Reference Book</vt:lpstr>
      <vt:lpstr>Reference Book</vt:lpstr>
      <vt:lpstr>Prerequisites</vt:lpstr>
      <vt:lpstr>For C and Linux beginners</vt:lpstr>
      <vt:lpstr>Project Environment</vt:lpstr>
      <vt:lpstr>Project Environment</vt:lpstr>
      <vt:lpstr>Outline</vt:lpstr>
      <vt:lpstr>Why Study Operating Systems ?</vt:lpstr>
      <vt:lpstr>Why Study Operating Systems ?</vt:lpstr>
      <vt:lpstr>Why Study Operating Systems ?</vt:lpstr>
      <vt:lpstr>What to Learn in OSes?</vt:lpstr>
      <vt:lpstr>What to Learn in OSes?</vt:lpstr>
      <vt:lpstr>What to Learn in OSes?</vt:lpstr>
      <vt:lpstr>What to Learn in OSes?</vt:lpstr>
      <vt:lpstr>What to Learn in OSes?</vt:lpstr>
      <vt:lpstr>Why Linux? Cloud and mobile.</vt:lpstr>
      <vt:lpstr>What to Learn ?</vt:lpstr>
      <vt:lpstr>Course Structure</vt:lpstr>
      <vt:lpstr>Course Policy</vt:lpstr>
      <vt:lpstr>Grading Policy (cont.)</vt:lpstr>
      <vt:lpstr>Academic Integrity</vt:lpstr>
      <vt:lpstr>Where to go for help ?</vt:lpstr>
      <vt:lpstr>Fundamental Goals</vt:lpstr>
      <vt:lpstr>Fundamental Goals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Reference-Driven Performance Anomaly Identification</dc:title>
  <dc:creator/>
  <cp:lastModifiedBy>Kun Suo</cp:lastModifiedBy>
  <cp:revision>1492</cp:revision>
  <dcterms:created xsi:type="dcterms:W3CDTF">2012-08-09T04:56:17Z</dcterms:created>
  <dcterms:modified xsi:type="dcterms:W3CDTF">2020-05-14T17:47:38Z</dcterms:modified>
</cp:coreProperties>
</file>